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63" r:id="rId4"/>
    <p:sldId id="264" r:id="rId5"/>
    <p:sldId id="268" r:id="rId6"/>
    <p:sldId id="265" r:id="rId7"/>
    <p:sldId id="266" r:id="rId8"/>
    <p:sldId id="262" r:id="rId9"/>
    <p:sldId id="261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CC0000"/>
    <a:srgbClr val="FA0000"/>
    <a:srgbClr val="FF0000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9" d="100"/>
          <a:sy n="69" d="100"/>
        </p:scale>
        <p:origin x="15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3134" y="53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83A4B6-7CD6-4ED4-997A-F98D72C13018}" type="datetimeFigureOut">
              <a:rPr lang="en-US" smtClean="0"/>
              <a:t>9/16/2018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48A23D-283D-480E-8531-4D6407B25A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7741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E4B2A2-70D4-4884-A0C1-4357BFD966D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2F5319-2DFB-443F-972D-9A577EAB8A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E66E6F-F01A-40A0-89A4-238919F96D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11A633-01A3-478F-AF20-8C0392CBD9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244578-2E1E-4F0C-A96A-4B945D4796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49608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964134-0400-4D69-97F9-390931BABA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C088044-DF1B-4E0E-85A6-F0865D64FF2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BE6F2B-5E05-402C-9AAB-1E05CB546B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937109-1410-4A43-8BFF-3A4EF154D0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43B28B-50C5-45F3-913C-0F3E6D04BC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29081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884B059-49C5-4D13-A17A-5AB6CA83E24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F7BCC04-BCA4-4674-B3D5-7BF215201E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7EDEBD-DDAE-4C0A-822C-AC2163E89D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2951B3-13CD-43FE-8CCC-7BF63B87D2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6AE99B-DE0F-46A4-A6D7-3BDC50AF88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59692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46F8D6-E68D-4849-A6CE-47C897FEE4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FEE396-A8DF-4FC6-BE39-B9ED3B2C0E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96C616-37A5-4FF2-8CE0-A636282C1B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C4B2B0-D3E0-418C-A390-D52F0F3F85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12223" y="6527677"/>
            <a:ext cx="3777762" cy="365125"/>
          </a:xfrm>
          <a:prstGeom prst="rect">
            <a:avLst/>
          </a:prstGeom>
        </p:spPr>
        <p:txBody>
          <a:bodyPr/>
          <a:lstStyle>
            <a:lvl1pPr>
              <a:defRPr sz="1050"/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E10802-4B6D-4D68-BA1B-197063DE6A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8044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C324E0-22E5-4167-9193-E90A5525B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FF7EB6-21A9-4CDF-9FC0-01E1297C1C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92FF44-90A8-4E0F-9A9E-C948F10748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1B439A-FACE-4BCE-86D3-58CD06D991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655778-05FB-4200-A027-DCDDAD7343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526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A3198E-4D60-4332-BC20-2DC64C5D7D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0DC28E-0C23-4F5F-8016-2AFF83502AF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6CF608-125B-48E7-A384-6371EE20A7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89E9EDD-9E2E-4A64-9147-6BD6AA960C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9/16/2018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61A72CD-407A-4664-9069-73443A023E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B69EDBB-1F2A-454C-972F-CDD0CD3103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51516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EF3C60-3A6D-4728-B6FB-9086139DB6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1D4AE8-F580-4802-9FC6-EBA203E9B0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511DECF-6F99-4F3D-A9DB-3A0F636EF4E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11A257F-B988-4402-A204-401A6FD380C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FF7694E-05DC-46D6-81FD-C674953B13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F6884E0-660E-4905-B81E-0E1FDC1119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9/16/2018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69650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805EBE-9644-4DC7-BD6C-B1C8AD08CE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6F353F4-CDFD-4AFC-B1EC-7BCA9C9A7C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9/16/2018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3777DF4-490F-4B6A-82A3-F633D6C37D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0EA1319-E9C7-4118-B447-59D761CFFA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58808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0BC10A9-88B5-4A67-AF46-2B201B537C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9/16/2018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CC528C3-04AD-4B36-8767-B552B4EE86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4F5FB1-BE24-4F51-84E7-A9FE4E9CDB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83825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BFAC12-5B98-448F-816E-77D927A1F2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9CBDC8-AAED-4202-84B7-3AC07D2BC8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DE250E5-3CDA-4CE6-8B8F-A5E35A1B27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6CDF1F8-AE42-4594-9A24-7919DA86C9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9/16/2018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CD875E-948F-4134-B32E-A8719567AE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637F708-CE43-45E9-9627-5D5702D3C6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9901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803578-784A-4EA8-9FEF-B43D51AB86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D2D0F2E-4119-4D33-9FAA-5A91C34CEA2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771A1C-FCC6-43A2-AA5C-9EA966CA449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914ED4-FB39-49D2-B983-1630B07AF4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9/16/2018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3820EBF-B1D6-4AEA-881E-3787E5CCFF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B9626FD-09BB-495A-B558-B372C708B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97621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22DE211-3ECD-4249-923D-1C182E6620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231C392-5B10-4986-8448-CFC587504F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CC56C4-38AB-4DFD-9D8F-9207BCC12E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179278" y="6515100"/>
            <a:ext cx="4533900" cy="342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© copyright 2017. AIMHigh International, LLC. All Rights Reserved</a:t>
            </a:r>
          </a:p>
          <a:p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06318FC-9EC6-41C8-8E5C-BFEABD30E996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9037" y="6049107"/>
            <a:ext cx="760901" cy="760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4422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youtu.be/mAqVnxPOgLA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id="{3B9F783B-E2F5-465F-9F0A-206F38C1F76E}"/>
              </a:ext>
            </a:extLst>
          </p:cNvPr>
          <p:cNvSpPr/>
          <p:nvPr/>
        </p:nvSpPr>
        <p:spPr>
          <a:xfrm>
            <a:off x="553915" y="3414346"/>
            <a:ext cx="11227778" cy="1582615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6AE0AF6-33BE-4169-964D-D043B3855BE2}"/>
              </a:ext>
            </a:extLst>
          </p:cNvPr>
          <p:cNvSpPr/>
          <p:nvPr/>
        </p:nvSpPr>
        <p:spPr>
          <a:xfrm>
            <a:off x="0" y="1512276"/>
            <a:ext cx="9126416" cy="1582615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5713E83-0C15-426F-AF2A-55DF41B69883}"/>
              </a:ext>
            </a:extLst>
          </p:cNvPr>
          <p:cNvSpPr txBox="1">
            <a:spLocks/>
          </p:cNvSpPr>
          <p:nvPr/>
        </p:nvSpPr>
        <p:spPr>
          <a:xfrm>
            <a:off x="183173" y="1940791"/>
            <a:ext cx="8039100" cy="91439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6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SETTING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8B0D460-8DF0-4F15-BB28-A6F01A3BE3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40982" y="3414346"/>
            <a:ext cx="9640711" cy="1372515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r>
              <a:rPr lang="en-US" sz="6600" b="1" dirty="0">
                <a:solidFill>
                  <a:schemeClr val="bg1"/>
                </a:solidFill>
                <a:latin typeface="Arial Narrow" panose="020B0606020202030204" pitchFamily="34" charset="0"/>
              </a:rPr>
              <a:t>PROFESSIONAL GOALS</a:t>
            </a:r>
          </a:p>
        </p:txBody>
      </p:sp>
    </p:spTree>
    <p:extLst>
      <p:ext uri="{BB962C8B-B14F-4D97-AF65-F5344CB8AC3E}">
        <p14:creationId xmlns:p14="http://schemas.microsoft.com/office/powerpoint/2010/main" val="26343155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9126416" cy="1237212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699" y="175295"/>
            <a:ext cx="7602415" cy="1325563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r>
              <a:rPr lang="en-US" sz="5400" b="1" dirty="0">
                <a:solidFill>
                  <a:schemeClr val="bg1"/>
                </a:solidFill>
                <a:latin typeface="Arial Narrow" panose="020B0606020202030204" pitchFamily="34" charset="0"/>
              </a:rPr>
              <a:t>SESSION OBJECTIVES: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500C49-862D-4464-9DBA-AF0B470012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6699" y="2045859"/>
            <a:ext cx="11270545" cy="3496985"/>
          </a:xfrm>
        </p:spPr>
        <p:txBody>
          <a:bodyPr>
            <a:normAutofit/>
          </a:bodyPr>
          <a:lstStyle/>
          <a:p>
            <a:pPr lvl="0">
              <a:lnSpc>
                <a:spcPct val="150000"/>
              </a:lnSpc>
            </a:pPr>
            <a:r>
              <a:rPr lang="en-US" sz="2600" dirty="0">
                <a:latin typeface="Arial Narrow" panose="020B0606020202030204" pitchFamily="34" charset="0"/>
              </a:rPr>
              <a:t>Understand the value of goal- setting</a:t>
            </a:r>
          </a:p>
          <a:p>
            <a:pPr lvl="0">
              <a:lnSpc>
                <a:spcPct val="150000"/>
              </a:lnSpc>
            </a:pPr>
            <a:r>
              <a:rPr lang="en-US" dirty="0">
                <a:latin typeface="Arial Narrow" panose="020B0606020202030204" pitchFamily="34" charset="0"/>
              </a:rPr>
              <a:t>Learn how to create SMART goals</a:t>
            </a:r>
          </a:p>
          <a:p>
            <a:pPr lvl="0">
              <a:lnSpc>
                <a:spcPct val="150000"/>
              </a:lnSpc>
            </a:pPr>
            <a:r>
              <a:rPr lang="en-US" dirty="0">
                <a:latin typeface="Arial Narrow" panose="020B0606020202030204" pitchFamily="34" charset="0"/>
              </a:rPr>
              <a:t>Apply SMART technique to academic/ career planning</a:t>
            </a:r>
          </a:p>
          <a:p>
            <a:pPr lvl="0">
              <a:lnSpc>
                <a:spcPct val="150000"/>
              </a:lnSpc>
            </a:pPr>
            <a:r>
              <a:rPr lang="en-US" dirty="0">
                <a:latin typeface="Arial Narrow" panose="020B0606020202030204" pitchFamily="34" charset="0"/>
              </a:rPr>
              <a:t>Receive AIMHIGH Goal Setting Guide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187570" y="411787"/>
            <a:ext cx="8543192" cy="808892"/>
          </a:xfrm>
          <a:prstGeom prst="rect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57241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9126416" cy="1237212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0" y="175295"/>
            <a:ext cx="6459415" cy="1325563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en-US" sz="5400" b="1" dirty="0">
                <a:solidFill>
                  <a:srgbClr val="002060"/>
                </a:solidFill>
                <a:latin typeface="Arial Narrow" panose="020B0606020202030204" pitchFamily="34" charset="0"/>
              </a:rPr>
              <a:t>LET’S CONNECT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187570" y="411787"/>
            <a:ext cx="8543192" cy="808892"/>
          </a:xfrm>
          <a:prstGeom prst="rect">
            <a:avLst/>
          </a:prstGeom>
          <a:noFill/>
          <a:ln w="952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1285F86-EAC1-42C5-90B9-F75A7DAAACD5}"/>
              </a:ext>
            </a:extLst>
          </p:cNvPr>
          <p:cNvSpPr txBox="1"/>
          <p:nvPr/>
        </p:nvSpPr>
        <p:spPr>
          <a:xfrm>
            <a:off x="187570" y="1982504"/>
            <a:ext cx="86135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ICEBREAKER: 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FACT OR FICTION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6C34099-67F9-4B29-934D-53C2550057F4}"/>
              </a:ext>
            </a:extLst>
          </p:cNvPr>
          <p:cNvSpPr txBox="1"/>
          <p:nvPr/>
        </p:nvSpPr>
        <p:spPr>
          <a:xfrm>
            <a:off x="1948960" y="5009656"/>
            <a:ext cx="701626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28800" lvl="3" indent="-457200">
              <a:buFont typeface="Arial" panose="020B0604020202020204" pitchFamily="34" charset="0"/>
              <a:buChar char="•"/>
            </a:pPr>
            <a:r>
              <a:rPr lang="en-US" sz="2400" b="1" dirty="0">
                <a:latin typeface="Arial Narrow" panose="020B0606020202030204" pitchFamily="34" charset="0"/>
              </a:rPr>
              <a:t>WRITE 3 GOALS ON PAPER</a:t>
            </a:r>
          </a:p>
          <a:p>
            <a:pPr lvl="3"/>
            <a:r>
              <a:rPr lang="en-US" b="1" dirty="0">
                <a:latin typeface="Arial Narrow" panose="020B0606020202030204" pitchFamily="34" charset="0"/>
              </a:rPr>
              <a:t>             </a:t>
            </a:r>
            <a:r>
              <a:rPr lang="en-US" b="1" dirty="0">
                <a:solidFill>
                  <a:srgbClr val="002060"/>
                </a:solidFill>
                <a:latin typeface="Arial Narrow" panose="020B0606020202030204" pitchFamily="34" charset="0"/>
              </a:rPr>
              <a:t>1 REAL GOAL || </a:t>
            </a:r>
            <a:r>
              <a:rPr lang="en-US" b="1" dirty="0">
                <a:solidFill>
                  <a:srgbClr val="FF9900"/>
                </a:solidFill>
                <a:latin typeface="Arial Narrow" panose="020B0606020202030204" pitchFamily="34" charset="0"/>
              </a:rPr>
              <a:t>2 FAKE GOAL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6E9F937-8226-4C18-86AB-280ACF227C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0130" y="2635733"/>
            <a:ext cx="2373923" cy="2373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25258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97A777A9-95C3-4A0C-8226-ACA591EFCB77}"/>
              </a:ext>
            </a:extLst>
          </p:cNvPr>
          <p:cNvSpPr/>
          <p:nvPr/>
        </p:nvSpPr>
        <p:spPr>
          <a:xfrm>
            <a:off x="158496" y="3175431"/>
            <a:ext cx="12033504" cy="1362808"/>
          </a:xfrm>
          <a:prstGeom prst="roundRect">
            <a:avLst/>
          </a:prstGeom>
          <a:solidFill>
            <a:srgbClr val="FF990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2652889" y="172439"/>
            <a:ext cx="9539111" cy="1237212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71800" y="219594"/>
            <a:ext cx="10357338" cy="1190057"/>
          </a:xfr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en-US" sz="5400" b="1" dirty="0">
                <a:solidFill>
                  <a:schemeClr val="bg1"/>
                </a:solidFill>
                <a:latin typeface="Arial Narrow" panose="020B0606020202030204" pitchFamily="34" charset="0"/>
              </a:rPr>
              <a:t>SMART GOALS: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2878667" y="320935"/>
            <a:ext cx="9103783" cy="940220"/>
          </a:xfrm>
          <a:prstGeom prst="rect">
            <a:avLst/>
          </a:prstGeom>
          <a:noFill/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4C9F6D9-3F30-4142-99CA-A4036B1C8118}"/>
              </a:ext>
            </a:extLst>
          </p:cNvPr>
          <p:cNvSpPr txBox="1"/>
          <p:nvPr/>
        </p:nvSpPr>
        <p:spPr>
          <a:xfrm>
            <a:off x="-943708" y="3620204"/>
            <a:ext cx="131357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2" algn="ctr"/>
            <a:r>
              <a:rPr lang="en-US" b="1" dirty="0">
                <a:solidFill>
                  <a:srgbClr val="002060"/>
                </a:solidFill>
                <a:latin typeface="Arial Narrow" panose="020B0606020202030204" pitchFamily="34" charset="0"/>
              </a:rPr>
              <a:t> A BEST PRACTICE FRAMEWORK FOR SETTING GOALS. GOALS SHOULD BE SPECIFIC, MEASURABLE, ACHIEVABLE, RELEVANT AND TIME-BOUND. </a:t>
            </a:r>
          </a:p>
        </p:txBody>
      </p:sp>
    </p:spTree>
    <p:extLst>
      <p:ext uri="{BB962C8B-B14F-4D97-AF65-F5344CB8AC3E}">
        <p14:creationId xmlns:p14="http://schemas.microsoft.com/office/powerpoint/2010/main" val="4556532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41802"/>
            <a:ext cx="12192000" cy="1237212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87E694C-3D1B-4854-80AD-3199D5C00460}"/>
              </a:ext>
            </a:extLst>
          </p:cNvPr>
          <p:cNvSpPr/>
          <p:nvPr/>
        </p:nvSpPr>
        <p:spPr>
          <a:xfrm>
            <a:off x="187570" y="411787"/>
            <a:ext cx="11882510" cy="808892"/>
          </a:xfrm>
          <a:prstGeom prst="rect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9C6539D-4242-4E6B-8C2F-D7EDB16C20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5978" y="153451"/>
            <a:ext cx="10196145" cy="1325563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latin typeface="Arial Narrow" panose="020B0606020202030204" pitchFamily="34" charset="0"/>
              </a:rPr>
              <a:t>SMART GOALS: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12B8485-EA3E-47B8-AB97-AFC6D8C7AF5C}"/>
              </a:ext>
            </a:extLst>
          </p:cNvPr>
          <p:cNvSpPr/>
          <p:nvPr/>
        </p:nvSpPr>
        <p:spPr>
          <a:xfrm>
            <a:off x="4865859" y="2021411"/>
            <a:ext cx="1736373" cy="584775"/>
          </a:xfrm>
          <a:prstGeom prst="rect">
            <a:avLst/>
          </a:prstGeom>
          <a:solidFill>
            <a:srgbClr val="002060"/>
          </a:solidFill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Arial Narrow" panose="020B0606020202030204" pitchFamily="34" charset="0"/>
              </a:rPr>
              <a:t>SPECIFIC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E3EF5DB-99EB-4CE8-99B8-D67223433CE0}"/>
              </a:ext>
            </a:extLst>
          </p:cNvPr>
          <p:cNvSpPr/>
          <p:nvPr/>
        </p:nvSpPr>
        <p:spPr>
          <a:xfrm>
            <a:off x="4453085" y="2902346"/>
            <a:ext cx="2561920" cy="584775"/>
          </a:xfrm>
          <a:prstGeom prst="rect">
            <a:avLst/>
          </a:prstGeom>
          <a:solidFill>
            <a:srgbClr val="002060"/>
          </a:solidFill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Arial Narrow" panose="020B0606020202030204" pitchFamily="34" charset="0"/>
              </a:rPr>
              <a:t>MEASURABLE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922D118-2C83-4712-9AC4-C9C7167DACAB}"/>
              </a:ext>
            </a:extLst>
          </p:cNvPr>
          <p:cNvSpPr/>
          <p:nvPr/>
        </p:nvSpPr>
        <p:spPr>
          <a:xfrm>
            <a:off x="4744029" y="4669498"/>
            <a:ext cx="1980029" cy="584775"/>
          </a:xfrm>
          <a:prstGeom prst="rect">
            <a:avLst/>
          </a:prstGeom>
          <a:solidFill>
            <a:srgbClr val="002060"/>
          </a:solidFill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Arial Narrow" panose="020B0606020202030204" pitchFamily="34" charset="0"/>
              </a:rPr>
              <a:t>RELEVENT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CF2181A-960B-4780-8B12-D5A9238240E6}"/>
              </a:ext>
            </a:extLst>
          </p:cNvPr>
          <p:cNvSpPr/>
          <p:nvPr/>
        </p:nvSpPr>
        <p:spPr>
          <a:xfrm>
            <a:off x="4590718" y="3785922"/>
            <a:ext cx="2286653" cy="584775"/>
          </a:xfrm>
          <a:prstGeom prst="rect">
            <a:avLst/>
          </a:prstGeom>
          <a:solidFill>
            <a:srgbClr val="002060"/>
          </a:solidFill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Arial Narrow" panose="020B0606020202030204" pitchFamily="34" charset="0"/>
              </a:rPr>
              <a:t>ATTAINABLE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1DD0CC4-CFE9-4CCA-9F08-A0AAB8D19462}"/>
              </a:ext>
            </a:extLst>
          </p:cNvPr>
          <p:cNvSpPr/>
          <p:nvPr/>
        </p:nvSpPr>
        <p:spPr>
          <a:xfrm>
            <a:off x="5040776" y="5553074"/>
            <a:ext cx="1386533" cy="584775"/>
          </a:xfrm>
          <a:prstGeom prst="rect">
            <a:avLst/>
          </a:prstGeom>
          <a:solidFill>
            <a:srgbClr val="002060"/>
          </a:solidFill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Arial Narrow" panose="020B0606020202030204" pitchFamily="34" charset="0"/>
              </a:rPr>
              <a:t>TIMELY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1583673-0AED-4408-B372-C75541B82036}"/>
              </a:ext>
            </a:extLst>
          </p:cNvPr>
          <p:cNvSpPr txBox="1"/>
          <p:nvPr/>
        </p:nvSpPr>
        <p:spPr>
          <a:xfrm>
            <a:off x="7455877" y="5814683"/>
            <a:ext cx="37279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Arial Narrow" panose="020B0606020202030204" pitchFamily="34" charset="0"/>
              </a:rPr>
              <a:t>PAIR UP WITH A MEMBER AND CREATE </a:t>
            </a:r>
            <a:r>
              <a:rPr lang="en-US" b="1" u="sng" dirty="0">
                <a:latin typeface="Arial Narrow" panose="020B0606020202030204" pitchFamily="34" charset="0"/>
              </a:rPr>
              <a:t>ONE</a:t>
            </a:r>
            <a:r>
              <a:rPr lang="en-US" b="1" dirty="0">
                <a:latin typeface="Arial Narrow" panose="020B0606020202030204" pitchFamily="34" charset="0"/>
              </a:rPr>
              <a:t> SMART GOAL.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9A8A078-BBA1-4C93-A9C9-87B7EA8254F1}"/>
              </a:ext>
            </a:extLst>
          </p:cNvPr>
          <p:cNvSpPr/>
          <p:nvPr/>
        </p:nvSpPr>
        <p:spPr>
          <a:xfrm>
            <a:off x="7015005" y="5570335"/>
            <a:ext cx="3859823" cy="1135025"/>
          </a:xfrm>
          <a:prstGeom prst="rect">
            <a:avLst/>
          </a:prstGeom>
          <a:noFill/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04777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7280031" cy="1237212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569" y="175295"/>
            <a:ext cx="11620500" cy="1325563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en-US" sz="5400" b="1" dirty="0">
                <a:solidFill>
                  <a:schemeClr val="bg1"/>
                </a:solidFill>
                <a:latin typeface="Arial Narrow" panose="020B0606020202030204" pitchFamily="34" charset="0"/>
              </a:rPr>
              <a:t>CLASS DISSCUSSION: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187569" y="411787"/>
            <a:ext cx="6740769" cy="808892"/>
          </a:xfrm>
          <a:prstGeom prst="rect">
            <a:avLst/>
          </a:prstGeom>
          <a:noFill/>
          <a:ln w="952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A9FE089-CA57-4CCD-ACE8-30F252315B6B}"/>
              </a:ext>
            </a:extLst>
          </p:cNvPr>
          <p:cNvSpPr txBox="1"/>
          <p:nvPr/>
        </p:nvSpPr>
        <p:spPr>
          <a:xfrm>
            <a:off x="108438" y="2387025"/>
            <a:ext cx="10858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000" dirty="0">
                <a:latin typeface="Arial Narrow" panose="020B0606020202030204" pitchFamily="34" charset="0"/>
              </a:rPr>
              <a:t>1. How was your experience in creating your SMART Goals?</a:t>
            </a:r>
            <a:endParaRPr lang="en-US" altLang="en-US" sz="2000" b="1" dirty="0">
              <a:solidFill>
                <a:srgbClr val="85B4D9"/>
              </a:solidFill>
              <a:latin typeface="Avenir Book" charset="0"/>
              <a:sym typeface="Lora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E327A7B-4436-4187-97B9-BAC468A722C2}"/>
              </a:ext>
            </a:extLst>
          </p:cNvPr>
          <p:cNvSpPr txBox="1"/>
          <p:nvPr/>
        </p:nvSpPr>
        <p:spPr>
          <a:xfrm>
            <a:off x="108438" y="3096909"/>
            <a:ext cx="116996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000" dirty="0">
                <a:latin typeface="Arial Narrow" panose="020B0606020202030204" pitchFamily="34" charset="0"/>
              </a:rPr>
              <a:t>2. How will you use the SMART goals process to plan for your College and Career?</a:t>
            </a:r>
            <a:endParaRPr lang="en-US" altLang="en-US" sz="2000" b="1" dirty="0">
              <a:solidFill>
                <a:srgbClr val="85B4D9"/>
              </a:solidFill>
              <a:latin typeface="Avenir Book" charset="0"/>
              <a:sym typeface="Lora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253051D-AC24-45B9-893E-034D57060D26}"/>
              </a:ext>
            </a:extLst>
          </p:cNvPr>
          <p:cNvSpPr txBox="1"/>
          <p:nvPr/>
        </p:nvSpPr>
        <p:spPr>
          <a:xfrm>
            <a:off x="108438" y="4517698"/>
            <a:ext cx="10858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Arial Narrow" panose="020B0606020202030204" pitchFamily="34" charset="0"/>
              </a:rPr>
              <a:t>4. How do you think you could remain accountable to your future goals?		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620A192-EAD1-4B2E-84A8-5248270EF8C5}"/>
              </a:ext>
            </a:extLst>
          </p:cNvPr>
          <p:cNvSpPr txBox="1"/>
          <p:nvPr/>
        </p:nvSpPr>
        <p:spPr>
          <a:xfrm>
            <a:off x="108438" y="3837245"/>
            <a:ext cx="120659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Arial Narrow" panose="020B0606020202030204" pitchFamily="34" charset="0"/>
              </a:rPr>
              <a:t>3. Name a goal that you were unable to accomplish. What were the factors that hindered your ability to accomplish the goal?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60035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7280031" cy="1237212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7134" y="175295"/>
            <a:ext cx="11620500" cy="1325563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en-US" sz="5400" b="1" dirty="0">
                <a:solidFill>
                  <a:schemeClr val="bg1"/>
                </a:solidFill>
                <a:latin typeface="Arial Narrow" panose="020B0606020202030204" pitchFamily="34" charset="0"/>
              </a:rPr>
              <a:t>MEDIA RESOURCES: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227134" y="385410"/>
            <a:ext cx="6740769" cy="808892"/>
          </a:xfrm>
          <a:prstGeom prst="rect">
            <a:avLst/>
          </a:prstGeom>
          <a:noFill/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A9FE089-CA57-4CCD-ACE8-30F252315B6B}"/>
              </a:ext>
            </a:extLst>
          </p:cNvPr>
          <p:cNvSpPr txBox="1"/>
          <p:nvPr/>
        </p:nvSpPr>
        <p:spPr>
          <a:xfrm>
            <a:off x="1946030" y="2991694"/>
            <a:ext cx="782222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Arial Narrow" panose="020B0606020202030204" pitchFamily="34" charset="0"/>
              </a:rPr>
              <a:t>AIMHigh Insights Tired of Goals? Well it’s time for action</a:t>
            </a:r>
            <a:endParaRPr lang="en-US" dirty="0">
              <a:latin typeface="Arial Narrow" panose="020B0606020202030204" pitchFamily="34" charset="0"/>
            </a:endParaRPr>
          </a:p>
          <a:p>
            <a:pPr algn="ctr"/>
            <a:r>
              <a:rPr lang="en-US" b="1" u="sng" dirty="0">
                <a:hlinkClick r:id="rId2"/>
              </a:rPr>
              <a:t>https://youtu.be/mAqVnxPOgLA</a:t>
            </a:r>
            <a:endParaRPr lang="en-US" dirty="0"/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venir Book" charset="0"/>
              <a:sym typeface="Lora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24B16A2-C2AC-4A98-9394-FAF084532E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036" y="5987562"/>
            <a:ext cx="284284" cy="284284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F09B07D-EBB2-4B65-8E07-88C4AA6D65B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8815" y="5985856"/>
            <a:ext cx="285990" cy="285990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C078A61-917A-46ED-AA35-138776211D5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8300" y="5976207"/>
            <a:ext cx="244229" cy="295639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640D0546-4D72-40F9-AF73-C40336799907}"/>
              </a:ext>
            </a:extLst>
          </p:cNvPr>
          <p:cNvSpPr txBox="1"/>
          <p:nvPr/>
        </p:nvSpPr>
        <p:spPr>
          <a:xfrm>
            <a:off x="4017165" y="6345115"/>
            <a:ext cx="3189290" cy="307777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Arial Narrow" panose="020B0606020202030204" pitchFamily="34" charset="0"/>
              </a:rPr>
              <a:t>FOLLOW US@AIMHIGHEI</a:t>
            </a:r>
          </a:p>
        </p:txBody>
      </p:sp>
    </p:spTree>
    <p:extLst>
      <p:ext uri="{BB962C8B-B14F-4D97-AF65-F5344CB8AC3E}">
        <p14:creationId xmlns:p14="http://schemas.microsoft.com/office/powerpoint/2010/main" val="22444643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12090400" cy="1237212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0" y="219471"/>
            <a:ext cx="11620500" cy="1325563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  <a:latin typeface="Arial Narrow" panose="020B0606020202030204" pitchFamily="34" charset="0"/>
              </a:rPr>
              <a:t>EMPOWERMENT AFFIRMATION: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187569" y="411787"/>
            <a:ext cx="11507719" cy="808892"/>
          </a:xfrm>
          <a:prstGeom prst="rect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A9FE089-CA57-4CCD-ACE8-30F252315B6B}"/>
              </a:ext>
            </a:extLst>
          </p:cNvPr>
          <p:cNvSpPr txBox="1"/>
          <p:nvPr/>
        </p:nvSpPr>
        <p:spPr>
          <a:xfrm>
            <a:off x="2426677" y="1737350"/>
            <a:ext cx="6937131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We are men with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Ambition, Inspiration 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Motivation</a:t>
            </a:r>
          </a:p>
          <a:p>
            <a:pPr algn="ctr"/>
            <a:endParaRPr lang="en-US" altLang="en-US" sz="2000" b="1" i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Our Attitudes and Actions will transform our nation.</a:t>
            </a: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We are men with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Competence, Confidence 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Character</a:t>
            </a: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We walk with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Integrity</a:t>
            </a:r>
            <a:r>
              <a:rPr lang="en-US" altLang="en-US" sz="2000" b="1" dirty="0">
                <a:solidFill>
                  <a:srgbClr val="FFFFFF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and Return with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 Honor.</a:t>
            </a:r>
          </a:p>
          <a:p>
            <a:pPr algn="ctr"/>
            <a:endParaRPr lang="en-US" altLang="en-US" sz="2000" b="1" dirty="0">
              <a:solidFill>
                <a:srgbClr val="FFFFFF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We are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Engaged, Educated 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rgbClr val="FFFFFF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Empowered</a:t>
            </a: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Persistence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Intelligence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is the Source of our Power</a:t>
            </a: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We are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Men of Distinction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, living this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life by Design</a:t>
            </a: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We move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forward together, “No Man Left Behind”</a:t>
            </a:r>
            <a:r>
              <a:rPr lang="en-US" altLang="ja-JP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.</a:t>
            </a:r>
          </a:p>
          <a:p>
            <a:pPr algn="ctr"/>
            <a:endParaRPr lang="en-US" altLang="en-US" sz="24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rial Narrow" panose="020B0606020202030204" pitchFamily="34" charset="0"/>
              <a:sym typeface="Lora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DBEAD-EB79-4B5E-A8EC-C7E460E8A56A}"/>
              </a:ext>
            </a:extLst>
          </p:cNvPr>
          <p:cNvSpPr txBox="1"/>
          <p:nvPr/>
        </p:nvSpPr>
        <p:spPr>
          <a:xfrm>
            <a:off x="8150469" y="6627176"/>
            <a:ext cx="34465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800" dirty="0"/>
              <a:t>© Copyright 2017. AIMHigh Empowerment Institute Inc. All Rights Reserved</a:t>
            </a:r>
          </a:p>
          <a:p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22602018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12090400" cy="1237212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0" y="219471"/>
            <a:ext cx="11620500" cy="1325563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  <a:latin typeface="Arial Narrow" panose="020B0606020202030204" pitchFamily="34" charset="0"/>
              </a:rPr>
              <a:t>EMPOWERMENT AFFIRMATION: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187569" y="411787"/>
            <a:ext cx="11507719" cy="808892"/>
          </a:xfrm>
          <a:prstGeom prst="rect">
            <a:avLst/>
          </a:prstGeom>
          <a:noFill/>
          <a:ln w="952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A9FE089-CA57-4CCD-ACE8-30F252315B6B}"/>
              </a:ext>
            </a:extLst>
          </p:cNvPr>
          <p:cNvSpPr txBox="1"/>
          <p:nvPr/>
        </p:nvSpPr>
        <p:spPr>
          <a:xfrm>
            <a:off x="2701463" y="1798896"/>
            <a:ext cx="6479930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We are women with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Ambition, Inspiration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Motivation</a:t>
            </a:r>
          </a:p>
          <a:p>
            <a:pPr algn="ctr"/>
            <a:endParaRPr lang="en-US" altLang="en-US" sz="2000" b="1" i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chemeClr val="tx1"/>
                </a:solidFill>
                <a:latin typeface="Arial Narrow" panose="020B0606020202030204" pitchFamily="34" charset="0"/>
                <a:sym typeface="Lora" charset="0"/>
              </a:rPr>
              <a:t>Our Attitudes and Actions will transform our nation.</a:t>
            </a: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We are women with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Competence, Confidence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Character</a:t>
            </a: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We walk with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Integrity, while leaving a Legacy.</a:t>
            </a:r>
          </a:p>
          <a:p>
            <a:pPr algn="ctr"/>
            <a:endParaRPr lang="en-US" altLang="en-US" sz="2000" b="1" dirty="0">
              <a:solidFill>
                <a:srgbClr val="FFFFFF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We are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Engaged, Educated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and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Empowered</a:t>
            </a: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Endurance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Wisdom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is the Source of our Power</a:t>
            </a: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We are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Women of Significance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, living this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life by Design</a:t>
            </a: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We move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forward together, “All Women Unite”</a:t>
            </a:r>
            <a:r>
              <a:rPr lang="en-US" altLang="ja-JP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.</a:t>
            </a:r>
          </a:p>
          <a:p>
            <a:pPr algn="ctr"/>
            <a:endParaRPr lang="en-US" altLang="en-US" sz="24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venir Book" charset="0"/>
              <a:sym typeface="Lora" charset="0"/>
            </a:endParaRP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venir Book" charset="0"/>
              <a:sym typeface="Lora" charset="0"/>
            </a:endParaRP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venir Book" charset="0"/>
              <a:sym typeface="Lora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69D9901-1CCD-4F66-8470-52940242D35B}"/>
              </a:ext>
            </a:extLst>
          </p:cNvPr>
          <p:cNvSpPr txBox="1"/>
          <p:nvPr/>
        </p:nvSpPr>
        <p:spPr>
          <a:xfrm>
            <a:off x="8150469" y="6627176"/>
            <a:ext cx="34465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800" dirty="0"/>
              <a:t>© Copyright 2017. AIMHigh Empowerment Institute Inc. All Rights Reserved</a:t>
            </a:r>
          </a:p>
          <a:p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20495360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3415</TotalTime>
  <Words>371</Words>
  <Application>Microsoft Office PowerPoint</Application>
  <PresentationFormat>Widescreen</PresentationFormat>
  <Paragraphs>66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7" baseType="lpstr">
      <vt:lpstr>游ゴシック</vt:lpstr>
      <vt:lpstr>Arial</vt:lpstr>
      <vt:lpstr>Arial Narrow</vt:lpstr>
      <vt:lpstr>Avenir Book</vt:lpstr>
      <vt:lpstr>Calibri</vt:lpstr>
      <vt:lpstr>Calibri Light</vt:lpstr>
      <vt:lpstr>Lora</vt:lpstr>
      <vt:lpstr>Office Theme</vt:lpstr>
      <vt:lpstr>PROFESSIONAL GOALS</vt:lpstr>
      <vt:lpstr>SESSION OBJECTIVES:</vt:lpstr>
      <vt:lpstr>LET’S CONNECT</vt:lpstr>
      <vt:lpstr>SMART GOALS: </vt:lpstr>
      <vt:lpstr>SMART GOALS:</vt:lpstr>
      <vt:lpstr>CLASS DISSCUSSION:</vt:lpstr>
      <vt:lpstr>MEDIA RESOURCES:</vt:lpstr>
      <vt:lpstr>EMPOWERMENT AFFIRMATION:</vt:lpstr>
      <vt:lpstr>EMPOWERMENT AFFIRMATION: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AIMHIGH empowerment institute</dc:title>
  <dc:creator>Riley Gray</dc:creator>
  <cp:lastModifiedBy>Riley Gray</cp:lastModifiedBy>
  <cp:revision>158</cp:revision>
  <dcterms:created xsi:type="dcterms:W3CDTF">2017-10-09T20:44:42Z</dcterms:created>
  <dcterms:modified xsi:type="dcterms:W3CDTF">2018-09-17T03:55:57Z</dcterms:modified>
</cp:coreProperties>
</file>