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63" r:id="rId4"/>
    <p:sldId id="270" r:id="rId5"/>
    <p:sldId id="268" r:id="rId6"/>
    <p:sldId id="264" r:id="rId7"/>
    <p:sldId id="265" r:id="rId8"/>
    <p:sldId id="266" r:id="rId9"/>
    <p:sldId id="262" r:id="rId10"/>
    <p:sldId id="26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CC0000"/>
    <a:srgbClr val="FA0000"/>
    <a:srgbClr val="FF00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15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3134" y="5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83A4B6-7CD6-4ED4-997A-F98D72C13018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48A23D-283D-480E-8531-4D6407B25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74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4B2A2-70D4-4884-A0C1-4357BFD966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2F5319-2DFB-443F-972D-9A577EAB8A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E66E6F-F01A-40A0-89A4-238919F96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11A633-01A3-478F-AF20-8C0392CBD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244578-2E1E-4F0C-A96A-4B945D479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960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64134-0400-4D69-97F9-390931BABA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088044-DF1B-4E0E-85A6-F0865D64FF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BE6F2B-5E05-402C-9AAB-1E05CB546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937109-1410-4A43-8BFF-3A4EF154D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43B28B-50C5-45F3-913C-0F3E6D04BC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908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884B059-49C5-4D13-A17A-5AB6CA83E2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7BCC04-BCA4-4674-B3D5-7BF215201E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7EDEBD-DDAE-4C0A-822C-AC2163E89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2951B3-13CD-43FE-8CCC-7BF63B87D2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6AE99B-DE0F-46A4-A6D7-3BDC50AF8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969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46F8D6-E68D-4849-A6CE-47C897FEE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FEE396-A8DF-4FC6-BE39-B9ED3B2C0E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96C616-37A5-4FF2-8CE0-A636282C1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C4B2B0-D3E0-418C-A390-D52F0F3F8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12223" y="6527677"/>
            <a:ext cx="3777762" cy="365125"/>
          </a:xfrm>
          <a:prstGeom prst="rect">
            <a:avLst/>
          </a:prstGeom>
        </p:spPr>
        <p:txBody>
          <a:bodyPr/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E10802-4B6D-4D68-BA1B-197063DE6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804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C324E0-22E5-4167-9193-E90A5525B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FF7EB6-21A9-4CDF-9FC0-01E1297C1C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92FF44-90A8-4E0F-9A9E-C948F10748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1B439A-FACE-4BCE-86D3-58CD06D991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655778-05FB-4200-A027-DCDDAD734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52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A3198E-4D60-4332-BC20-2DC64C5D7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0DC28E-0C23-4F5F-8016-2AFF83502A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6CF608-125B-48E7-A384-6371EE20A7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9E9EDD-9E2E-4A64-9147-6BD6AA960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1A72CD-407A-4664-9069-73443A023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69EDBB-1F2A-454C-972F-CDD0CD310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151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EF3C60-3A6D-4728-B6FB-9086139DB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1D4AE8-F580-4802-9FC6-EBA203E9B0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11DECF-6F99-4F3D-A9DB-3A0F636EF4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1A257F-B988-4402-A204-401A6FD380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FF7694E-05DC-46D6-81FD-C674953B13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F6884E0-660E-4905-B81E-0E1FDC111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965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805EBE-9644-4DC7-BD6C-B1C8AD08C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6F353F4-CDFD-4AFC-B1EC-7BCA9C9A7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777DF4-490F-4B6A-82A3-F633D6C37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EA1319-E9C7-4118-B447-59D761CFF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880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BC10A9-88B5-4A67-AF46-2B201B537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C528C3-04AD-4B36-8767-B552B4EE8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4F5FB1-BE24-4F51-84E7-A9FE4E9CD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382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FAC12-5B98-448F-816E-77D927A1F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9CBDC8-AAED-4202-84B7-3AC07D2BC8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E250E5-3CDA-4CE6-8B8F-A5E35A1B27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CDF1F8-AE42-4594-9A24-7919DA86C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CD875E-948F-4134-B32E-A8719567A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37F708-CE43-45E9-9627-5D5702D3C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901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03578-784A-4EA8-9FEF-B43D51AB8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2D0F2E-4119-4D33-9FAA-5A91C34CEA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771A1C-FCC6-43A2-AA5C-9EA966CA44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914ED4-FB39-49D2-B983-1630B07AF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820EBF-B1D6-4AEA-881E-3787E5CCF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9626FD-09BB-495A-B558-B372C708B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762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22DE211-3ECD-4249-923D-1C182E6620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31C392-5B10-4986-8448-CFC587504F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CC56C4-38AB-4DFD-9D8F-9207BCC12E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179278" y="6515100"/>
            <a:ext cx="4533900" cy="342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© copyright 2017. AIMHigh International, LLC. All Rights Reserved</a:t>
            </a:r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06318FC-9EC6-41C8-8E5C-BFEABD30E996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9037" y="6049107"/>
            <a:ext cx="760901" cy="76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442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youtu.be/3_bQUSFzLI4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3B9F783B-E2F5-465F-9F0A-206F38C1F76E}"/>
              </a:ext>
            </a:extLst>
          </p:cNvPr>
          <p:cNvSpPr/>
          <p:nvPr/>
        </p:nvSpPr>
        <p:spPr>
          <a:xfrm>
            <a:off x="553915" y="3414346"/>
            <a:ext cx="11227778" cy="1582615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6AE0AF6-33BE-4169-964D-D043B3855BE2}"/>
              </a:ext>
            </a:extLst>
          </p:cNvPr>
          <p:cNvSpPr/>
          <p:nvPr/>
        </p:nvSpPr>
        <p:spPr>
          <a:xfrm>
            <a:off x="0" y="1512276"/>
            <a:ext cx="9126416" cy="1582615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5713E83-0C15-426F-AF2A-55DF41B69883}"/>
              </a:ext>
            </a:extLst>
          </p:cNvPr>
          <p:cNvSpPr txBox="1">
            <a:spLocks/>
          </p:cNvSpPr>
          <p:nvPr/>
        </p:nvSpPr>
        <p:spPr>
          <a:xfrm>
            <a:off x="183173" y="1940791"/>
            <a:ext cx="8039100" cy="91439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ACADEMIC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B0D460-8DF0-4F15-BB28-A6F01A3BE3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40982" y="3414346"/>
            <a:ext cx="9640711" cy="137251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en-US" sz="6600" b="1" dirty="0">
                <a:solidFill>
                  <a:schemeClr val="bg1"/>
                </a:solidFill>
                <a:latin typeface="Arial Narrow" panose="020B0606020202030204" pitchFamily="34" charset="0"/>
              </a:rPr>
              <a:t>LEARNING STYLES</a:t>
            </a:r>
          </a:p>
        </p:txBody>
      </p:sp>
    </p:spTree>
    <p:extLst>
      <p:ext uri="{BB962C8B-B14F-4D97-AF65-F5344CB8AC3E}">
        <p14:creationId xmlns:p14="http://schemas.microsoft.com/office/powerpoint/2010/main" val="26343155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EMPOWERMENT AFFIRMATION: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2701463" y="1798896"/>
            <a:ext cx="647993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women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Ambition, Inspiration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Motivation</a:t>
            </a:r>
          </a:p>
          <a:p>
            <a:pPr algn="ctr"/>
            <a:endParaRPr lang="en-US" altLang="en-US" sz="2000" b="1" i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chemeClr val="tx1"/>
                </a:solidFill>
                <a:latin typeface="Arial Narrow" panose="020B0606020202030204" pitchFamily="34" charset="0"/>
                <a:sym typeface="Lora" charset="0"/>
              </a:rPr>
              <a:t>Our Attitudes and Actions will transform our nation.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women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Competence, Confidence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Character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walk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Integrity, while leaving a Legacy.</a:t>
            </a:r>
          </a:p>
          <a:p>
            <a:pPr algn="ctr"/>
            <a:endParaRPr lang="en-US" altLang="en-US" sz="2000" b="1" dirty="0">
              <a:solidFill>
                <a:srgbClr val="FFFFFF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Engaged, Educated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Empowered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Endurance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Wisdom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is the Source of our Power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Women of Significance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, living this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life by Design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move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forward together, “All Women Unite”</a:t>
            </a:r>
            <a:r>
              <a:rPr lang="en-US" altLang="ja-JP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.</a:t>
            </a:r>
          </a:p>
          <a:p>
            <a:pPr algn="ctr"/>
            <a:endParaRPr lang="en-US" altLang="en-US" sz="24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venir Book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venir Book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69D9901-1CCD-4F66-8470-52940242D35B}"/>
              </a:ext>
            </a:extLst>
          </p:cNvPr>
          <p:cNvSpPr txBox="1"/>
          <p:nvPr/>
        </p:nvSpPr>
        <p:spPr>
          <a:xfrm>
            <a:off x="8150469" y="6627176"/>
            <a:ext cx="3446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800" dirty="0"/>
              <a:t>© Copyright 2017. AIMHigh Empowerment Institute Inc. All Rights Reserved</a:t>
            </a:r>
          </a:p>
          <a:p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0495360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9126416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699" y="175295"/>
            <a:ext cx="7602415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SESSION OBJECTIVES: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500C49-862D-4464-9DBA-AF0B470012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699" y="2045859"/>
            <a:ext cx="11270545" cy="3496985"/>
          </a:xfrm>
        </p:spPr>
        <p:txBody>
          <a:bodyPr>
            <a:normAutofit/>
          </a:bodyPr>
          <a:lstStyle/>
          <a:p>
            <a:pPr lvl="0">
              <a:lnSpc>
                <a:spcPct val="150000"/>
              </a:lnSpc>
            </a:pPr>
            <a:r>
              <a:rPr lang="en-US" sz="2600" dirty="0">
                <a:latin typeface="Arial Narrow" panose="020B0606020202030204" pitchFamily="34" charset="0"/>
              </a:rPr>
              <a:t>Discover members intellectual interests and preferences</a:t>
            </a:r>
          </a:p>
          <a:p>
            <a:pPr lvl="0">
              <a:lnSpc>
                <a:spcPct val="150000"/>
              </a:lnSpc>
            </a:pPr>
            <a:r>
              <a:rPr lang="en-US" dirty="0">
                <a:latin typeface="Arial Narrow" panose="020B0606020202030204" pitchFamily="34" charset="0"/>
              </a:rPr>
              <a:t>Know their different learning styles (VARK)</a:t>
            </a:r>
          </a:p>
          <a:p>
            <a:pPr lvl="0">
              <a:lnSpc>
                <a:spcPct val="150000"/>
              </a:lnSpc>
            </a:pPr>
            <a:r>
              <a:rPr lang="en-US" dirty="0">
                <a:latin typeface="Arial Narrow" panose="020B0606020202030204" pitchFamily="34" charset="0"/>
              </a:rPr>
              <a:t>Identify how to use their learning style to improve results</a:t>
            </a:r>
          </a:p>
          <a:p>
            <a:pPr lvl="0">
              <a:lnSpc>
                <a:spcPct val="150000"/>
              </a:lnSpc>
            </a:pPr>
            <a:r>
              <a:rPr lang="en-US" dirty="0">
                <a:latin typeface="Arial Narrow" panose="020B0606020202030204" pitchFamily="34" charset="0"/>
              </a:rPr>
              <a:t>Connect learning styles to college and career choices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70" y="411787"/>
            <a:ext cx="8543192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724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9126416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175295"/>
            <a:ext cx="6459415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rgbClr val="002060"/>
                </a:solidFill>
                <a:latin typeface="Arial Narrow" panose="020B0606020202030204" pitchFamily="34" charset="0"/>
              </a:rPr>
              <a:t>LET’S CONNECT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70" y="411787"/>
            <a:ext cx="8543192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285F86-EAC1-42C5-90B9-F75A7DAAACD5}"/>
              </a:ext>
            </a:extLst>
          </p:cNvPr>
          <p:cNvSpPr txBox="1"/>
          <p:nvPr/>
        </p:nvSpPr>
        <p:spPr>
          <a:xfrm>
            <a:off x="187570" y="1982504"/>
            <a:ext cx="86135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ICEBREAKER: 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DRAW YOUR EXPERIENCE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6C34099-67F9-4B29-934D-53C2550057F4}"/>
              </a:ext>
            </a:extLst>
          </p:cNvPr>
          <p:cNvSpPr txBox="1"/>
          <p:nvPr/>
        </p:nvSpPr>
        <p:spPr>
          <a:xfrm>
            <a:off x="2444260" y="5540435"/>
            <a:ext cx="70162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3"/>
            <a:r>
              <a:rPr lang="en-US" sz="3200" b="1" dirty="0">
                <a:latin typeface="Arial Narrow" panose="020B0606020202030204" pitchFamily="34" charset="0"/>
              </a:rPr>
              <a:t>TAKE OUT 3 PIECES OF PAPER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8CA076C-483A-4ABD-BCF4-ED264F84C7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2284" y="2505724"/>
            <a:ext cx="4700215" cy="3096266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  <p:extLst>
      <p:ext uri="{BB962C8B-B14F-4D97-AF65-F5344CB8AC3E}">
        <p14:creationId xmlns:p14="http://schemas.microsoft.com/office/powerpoint/2010/main" val="27225258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B8D64AC-8665-4CAD-AC33-4E405B88C401}"/>
              </a:ext>
            </a:extLst>
          </p:cNvPr>
          <p:cNvSpPr/>
          <p:nvPr/>
        </p:nvSpPr>
        <p:spPr>
          <a:xfrm>
            <a:off x="0" y="2108211"/>
            <a:ext cx="2685800" cy="46166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9900"/>
                </a:solidFill>
                <a:latin typeface="Arial Narrow" panose="020B0606020202030204" pitchFamily="34" charset="0"/>
              </a:rPr>
              <a:t>VISUAL LEARNER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9D4423E-C623-45C2-97D1-522F3A3F2010}"/>
              </a:ext>
            </a:extLst>
          </p:cNvPr>
          <p:cNvSpPr/>
          <p:nvPr/>
        </p:nvSpPr>
        <p:spPr>
          <a:xfrm>
            <a:off x="341849" y="2926007"/>
            <a:ext cx="53222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 Narrow" panose="020B0606020202030204" pitchFamily="34" charset="0"/>
              </a:rPr>
              <a:t>a style of learning in which the learner prefers to use graphs, </a:t>
            </a:r>
          </a:p>
          <a:p>
            <a:r>
              <a:rPr lang="en-US" dirty="0">
                <a:latin typeface="Arial Narrow" panose="020B0606020202030204" pitchFamily="34" charset="0"/>
              </a:rPr>
              <a:t>charts, maps and diagrams to enhance learning.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87E694C-3D1B-4854-80AD-3199D5C00460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9C6539D-4242-4E6B-8C2F-D7EDB16C2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175295"/>
            <a:ext cx="116205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KEY TERMS: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EA50ED5-67AB-4AC9-BCAE-53116E9132C1}"/>
              </a:ext>
            </a:extLst>
          </p:cNvPr>
          <p:cNvSpPr/>
          <p:nvPr/>
        </p:nvSpPr>
        <p:spPr>
          <a:xfrm>
            <a:off x="6032483" y="2104518"/>
            <a:ext cx="2597186" cy="46166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7030A0"/>
                </a:solidFill>
                <a:latin typeface="Arial Narrow" panose="020B0606020202030204" pitchFamily="34" charset="0"/>
              </a:rPr>
              <a:t>AUDIO LEARNER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598B5C5-399D-4D05-96A4-8A226AB5C258}"/>
              </a:ext>
            </a:extLst>
          </p:cNvPr>
          <p:cNvSpPr/>
          <p:nvPr/>
        </p:nvSpPr>
        <p:spPr>
          <a:xfrm>
            <a:off x="54751" y="4431282"/>
            <a:ext cx="2948243" cy="46166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2060"/>
                </a:solidFill>
                <a:latin typeface="Arial Narrow" panose="020B0606020202030204" pitchFamily="34" charset="0"/>
              </a:rPr>
              <a:t>READING LEARNER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895A25C-6F31-47D3-BFE6-A4E23920CCBF}"/>
              </a:ext>
            </a:extLst>
          </p:cNvPr>
          <p:cNvSpPr/>
          <p:nvPr/>
        </p:nvSpPr>
        <p:spPr>
          <a:xfrm>
            <a:off x="6088548" y="4388676"/>
            <a:ext cx="3466012" cy="46166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B050"/>
                </a:solidFill>
                <a:latin typeface="Arial Narrow" panose="020B0606020202030204" pitchFamily="34" charset="0"/>
              </a:rPr>
              <a:t>KINESTHETIC LEARNER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8AEDB0D-D778-4AE8-87DB-7E5D8A5F6B6B}"/>
              </a:ext>
            </a:extLst>
          </p:cNvPr>
          <p:cNvCxnSpPr>
            <a:cxnSpLocks/>
          </p:cNvCxnSpPr>
          <p:nvPr/>
        </p:nvCxnSpPr>
        <p:spPr>
          <a:xfrm>
            <a:off x="570487" y="4029004"/>
            <a:ext cx="110129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C61C02E-B37E-4444-9D17-0AF48A6A7272}"/>
              </a:ext>
            </a:extLst>
          </p:cNvPr>
          <p:cNvCxnSpPr>
            <a:cxnSpLocks/>
          </p:cNvCxnSpPr>
          <p:nvPr/>
        </p:nvCxnSpPr>
        <p:spPr>
          <a:xfrm>
            <a:off x="5962630" y="1656096"/>
            <a:ext cx="0" cy="5083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70574BC0-24BD-4DA4-B832-ADC3014BCD3D}"/>
              </a:ext>
            </a:extLst>
          </p:cNvPr>
          <p:cNvSpPr/>
          <p:nvPr/>
        </p:nvSpPr>
        <p:spPr>
          <a:xfrm>
            <a:off x="6088548" y="5264488"/>
            <a:ext cx="56557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 Narrow" panose="020B0606020202030204" pitchFamily="34" charset="0"/>
              </a:rPr>
              <a:t>a style of learning in which the learner prefers physical activity or </a:t>
            </a:r>
          </a:p>
          <a:p>
            <a:r>
              <a:rPr lang="en-US" dirty="0">
                <a:latin typeface="Arial Narrow" panose="020B0606020202030204" pitchFamily="34" charset="0"/>
              </a:rPr>
              <a:t>hand-on experience as a way of learning. 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A64A19C-2213-4590-B5C9-350CC13B0CC4}"/>
              </a:ext>
            </a:extLst>
          </p:cNvPr>
          <p:cNvSpPr/>
          <p:nvPr/>
        </p:nvSpPr>
        <p:spPr>
          <a:xfrm>
            <a:off x="6032483" y="2927975"/>
            <a:ext cx="61895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 Narrow" panose="020B0606020202030204" pitchFamily="34" charset="0"/>
              </a:rPr>
              <a:t>a style of learning in which the learner prefers to listen, and depends on</a:t>
            </a:r>
          </a:p>
          <a:p>
            <a:r>
              <a:rPr lang="en-US" dirty="0">
                <a:latin typeface="Arial Narrow" panose="020B0606020202030204" pitchFamily="34" charset="0"/>
              </a:rPr>
              <a:t> hearing and speaking as a main way of learning.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ACAEE4B-C6EC-4275-A07D-2BB7031A6894}"/>
              </a:ext>
            </a:extLst>
          </p:cNvPr>
          <p:cNvSpPr/>
          <p:nvPr/>
        </p:nvSpPr>
        <p:spPr>
          <a:xfrm>
            <a:off x="341849" y="5271176"/>
            <a:ext cx="46650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 Narrow" panose="020B0606020202030204" pitchFamily="34" charset="0"/>
              </a:rPr>
              <a:t>a style of learning in which the learner prefers writing </a:t>
            </a:r>
          </a:p>
          <a:p>
            <a:r>
              <a:rPr lang="en-US" dirty="0">
                <a:latin typeface="Arial Narrow" panose="020B0606020202030204" pitchFamily="34" charset="0"/>
              </a:rPr>
              <a:t>materials as a way of learning. 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5F199A10-B15E-4B9F-BE84-BE8F66B305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4560" y="4107123"/>
            <a:ext cx="1016594" cy="101659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AAE71797-5E82-4E0E-941A-316C1A2EA01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7789" y="1890719"/>
            <a:ext cx="902802" cy="902802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A34B50B-4788-4B42-B361-D43EB8DC02FE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573" y="4093027"/>
            <a:ext cx="1171461" cy="1171461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48F57364-E4BB-4265-9762-8BA18A7029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3308" y="1874559"/>
            <a:ext cx="1741743" cy="1007273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  <p:extLst>
      <p:ext uri="{BB962C8B-B14F-4D97-AF65-F5344CB8AC3E}">
        <p14:creationId xmlns:p14="http://schemas.microsoft.com/office/powerpoint/2010/main" val="1757627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41802"/>
            <a:ext cx="12192000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87E694C-3D1B-4854-80AD-3199D5C00460}"/>
              </a:ext>
            </a:extLst>
          </p:cNvPr>
          <p:cNvSpPr/>
          <p:nvPr/>
        </p:nvSpPr>
        <p:spPr>
          <a:xfrm>
            <a:off x="187570" y="411787"/>
            <a:ext cx="11882510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9C6539D-4242-4E6B-8C2F-D7EDB16C2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570" y="197626"/>
            <a:ext cx="12141709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just"/>
            <a:r>
              <a:rPr lang="en-US" sz="4800" b="1" dirty="0">
                <a:solidFill>
                  <a:schemeClr val="bg1"/>
                </a:solidFill>
                <a:latin typeface="Arial Narrow" panose="020B0606020202030204" pitchFamily="34" charset="0"/>
              </a:rPr>
              <a:t>DO YOU KNOW YOUR LEARNING STYLES?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E788FC8-113C-4FEA-8F57-021236771FC0}"/>
              </a:ext>
            </a:extLst>
          </p:cNvPr>
          <p:cNvSpPr/>
          <p:nvPr/>
        </p:nvSpPr>
        <p:spPr>
          <a:xfrm>
            <a:off x="547437" y="3761158"/>
            <a:ext cx="107846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sz="2000" b="1" dirty="0">
                <a:latin typeface="Arial Narrow" panose="020B0606020202030204" pitchFamily="34" charset="0"/>
              </a:rPr>
              <a:t>GET INTO GROUPS OF 3 OR 4 AND COMPLETE THE VARK ASSESSMENT WITH YOUR AHEI MEMBER.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12B8485-EA3E-47B8-AB97-AFC6D8C7AF5C}"/>
              </a:ext>
            </a:extLst>
          </p:cNvPr>
          <p:cNvSpPr/>
          <p:nvPr/>
        </p:nvSpPr>
        <p:spPr>
          <a:xfrm>
            <a:off x="3216141" y="3007810"/>
            <a:ext cx="5759718" cy="523220"/>
          </a:xfrm>
          <a:prstGeom prst="rect">
            <a:avLst/>
          </a:prstGeom>
          <a:solidFill>
            <a:srgbClr val="002060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Arial Narrow" panose="020B0606020202030204" pitchFamily="34" charset="0"/>
              </a:rPr>
              <a:t>VARK LEARNING STYLE ASSESSMENT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40DE9F2-6A29-44EA-9BBD-98E207D72A9D}"/>
              </a:ext>
            </a:extLst>
          </p:cNvPr>
          <p:cNvSpPr/>
          <p:nvPr/>
        </p:nvSpPr>
        <p:spPr>
          <a:xfrm>
            <a:off x="547437" y="4391397"/>
            <a:ext cx="1164927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sz="2000" b="1" dirty="0">
                <a:latin typeface="Arial Narrow" panose="020B0606020202030204" pitchFamily="34" charset="0"/>
              </a:rPr>
              <a:t>HOW YOUR LEARNING STYLE MIGHT BE APPLIED IN THE DIFFERENT TYPES OF COLLEGES / UNIVERSITES. </a:t>
            </a:r>
          </a:p>
        </p:txBody>
      </p:sp>
    </p:spTree>
    <p:extLst>
      <p:ext uri="{BB962C8B-B14F-4D97-AF65-F5344CB8AC3E}">
        <p14:creationId xmlns:p14="http://schemas.microsoft.com/office/powerpoint/2010/main" val="17304777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7A777A9-95C3-4A0C-8226-ACA591EFCB77}"/>
              </a:ext>
            </a:extLst>
          </p:cNvPr>
          <p:cNvSpPr/>
          <p:nvPr/>
        </p:nvSpPr>
        <p:spPr>
          <a:xfrm>
            <a:off x="73152" y="3138855"/>
            <a:ext cx="12033504" cy="1362808"/>
          </a:xfrm>
          <a:prstGeom prst="roundRect">
            <a:avLst/>
          </a:prstGeom>
          <a:solidFill>
            <a:srgbClr val="FF99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2652889" y="172439"/>
            <a:ext cx="9539111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1800" y="219594"/>
            <a:ext cx="10357338" cy="1190057"/>
          </a:xfr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LEARNING STYLES: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2878667" y="320935"/>
            <a:ext cx="9103783" cy="940220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4C9F6D9-3F30-4142-99CA-A4036B1C8118}"/>
              </a:ext>
            </a:extLst>
          </p:cNvPr>
          <p:cNvSpPr txBox="1"/>
          <p:nvPr/>
        </p:nvSpPr>
        <p:spPr>
          <a:xfrm>
            <a:off x="-885093" y="3620204"/>
            <a:ext cx="13135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2" algn="ctr"/>
            <a:r>
              <a:rPr lang="en-US" b="1" dirty="0">
                <a:solidFill>
                  <a:srgbClr val="002060"/>
                </a:solidFill>
                <a:latin typeface="Arial Narrow" panose="020B0606020202030204" pitchFamily="34" charset="0"/>
              </a:rPr>
              <a:t>THE PREFERENTIAL WAY IN WHICH SOMEONE ABSORBS, PROCESSES, COMPREHENDS AND RETAINS INFORMATION.</a:t>
            </a:r>
          </a:p>
        </p:txBody>
      </p:sp>
    </p:spTree>
    <p:extLst>
      <p:ext uri="{BB962C8B-B14F-4D97-AF65-F5344CB8AC3E}">
        <p14:creationId xmlns:p14="http://schemas.microsoft.com/office/powerpoint/2010/main" val="455653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7280031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569" y="175295"/>
            <a:ext cx="11620500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CLASS DISSCUSSION: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6740769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126022" y="2035342"/>
            <a:ext cx="10858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dirty="0">
                <a:latin typeface="Arial Narrow" panose="020B0606020202030204" pitchFamily="34" charset="0"/>
              </a:rPr>
              <a:t>1. What is the easiest way for you to absorb, process and retain information?</a:t>
            </a:r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3A5C4C3-482C-476C-A3BF-A780DBDE844E}"/>
              </a:ext>
            </a:extLst>
          </p:cNvPr>
          <p:cNvSpPr txBox="1"/>
          <p:nvPr/>
        </p:nvSpPr>
        <p:spPr>
          <a:xfrm>
            <a:off x="126022" y="4823247"/>
            <a:ext cx="10858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rial Narrow" panose="020B0606020202030204" pitchFamily="34" charset="0"/>
              </a:rPr>
              <a:t>5. Do you understand the difference between teaching colleges vs. research based collegiate institutions?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327A7B-4436-4187-97B9-BAC468A722C2}"/>
              </a:ext>
            </a:extLst>
          </p:cNvPr>
          <p:cNvSpPr txBox="1"/>
          <p:nvPr/>
        </p:nvSpPr>
        <p:spPr>
          <a:xfrm>
            <a:off x="126022" y="2761942"/>
            <a:ext cx="116996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dirty="0">
                <a:latin typeface="Arial Narrow" panose="020B0606020202030204" pitchFamily="34" charset="0"/>
              </a:rPr>
              <a:t>2. How can you use your understanding of learning styles to improve academic outcomes?</a:t>
            </a:r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53051D-AC24-45B9-893E-034D57060D26}"/>
              </a:ext>
            </a:extLst>
          </p:cNvPr>
          <p:cNvSpPr txBox="1"/>
          <p:nvPr/>
        </p:nvSpPr>
        <p:spPr>
          <a:xfrm>
            <a:off x="126022" y="4142794"/>
            <a:ext cx="10858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rial Narrow" panose="020B0606020202030204" pitchFamily="34" charset="0"/>
              </a:rPr>
              <a:t>4. What are some general strategies that you’ve used to retain information?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620A192-EAD1-4B2E-84A8-5248270EF8C5}"/>
              </a:ext>
            </a:extLst>
          </p:cNvPr>
          <p:cNvSpPr txBox="1"/>
          <p:nvPr/>
        </p:nvSpPr>
        <p:spPr>
          <a:xfrm>
            <a:off x="126022" y="3407568"/>
            <a:ext cx="10858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rial Narrow" panose="020B0606020202030204" pitchFamily="34" charset="0"/>
              </a:rPr>
              <a:t>3. Are there any strategies that you could identify from other learning styles that might work for you?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035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7280031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134" y="175295"/>
            <a:ext cx="11620500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MEDIA RESOURCES: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227134" y="385410"/>
            <a:ext cx="6740769" cy="808892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1946030" y="2991694"/>
            <a:ext cx="78222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rial Narrow" panose="020B0606020202030204" pitchFamily="34" charset="0"/>
              </a:rPr>
              <a:t>DIFFERENT TYPES OF LEANERS</a:t>
            </a:r>
            <a:endParaRPr lang="en-US" dirty="0">
              <a:latin typeface="Arial Narrow" panose="020B0606020202030204" pitchFamily="34" charset="0"/>
            </a:endParaRPr>
          </a:p>
          <a:p>
            <a:pPr algn="ctr"/>
            <a:r>
              <a:rPr lang="en-US" b="1" u="sng" dirty="0">
                <a:hlinkClick r:id="rId2"/>
              </a:rPr>
              <a:t>https://youtu.be/3_bQUSFzLI4</a:t>
            </a:r>
            <a:endParaRPr lang="en-US" dirty="0"/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4B16A2-C2AC-4A98-9394-FAF084532E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036" y="5987562"/>
            <a:ext cx="284284" cy="284284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F09B07D-EBB2-4B65-8E07-88C4AA6D65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815" y="5985856"/>
            <a:ext cx="285990" cy="28599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C078A61-917A-46ED-AA35-138776211D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8300" y="5976207"/>
            <a:ext cx="244229" cy="295639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40D0546-4D72-40F9-AF73-C40336799907}"/>
              </a:ext>
            </a:extLst>
          </p:cNvPr>
          <p:cNvSpPr txBox="1"/>
          <p:nvPr/>
        </p:nvSpPr>
        <p:spPr>
          <a:xfrm>
            <a:off x="4017165" y="6345115"/>
            <a:ext cx="3189290" cy="307777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 Narrow" panose="020B0606020202030204" pitchFamily="34" charset="0"/>
              </a:rPr>
              <a:t>FOLLOW US@AIMHIGHEI</a:t>
            </a:r>
          </a:p>
        </p:txBody>
      </p:sp>
    </p:spTree>
    <p:extLst>
      <p:ext uri="{BB962C8B-B14F-4D97-AF65-F5344CB8AC3E}">
        <p14:creationId xmlns:p14="http://schemas.microsoft.com/office/powerpoint/2010/main" val="22444643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EMPOWERMENT AFFIRMATION: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2426677" y="1737350"/>
            <a:ext cx="6937131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men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Ambition, Inspiration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Motivation</a:t>
            </a:r>
          </a:p>
          <a:p>
            <a:pPr algn="ctr"/>
            <a:endParaRPr lang="en-US" altLang="en-US" sz="2000" b="1" i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Our Attitudes and Actions will transform our nation.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men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Competence, Confidence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Character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walk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Integrity</a:t>
            </a:r>
            <a:r>
              <a:rPr lang="en-US" altLang="en-US" sz="2000" b="1" dirty="0">
                <a:solidFill>
                  <a:srgbClr val="FFFFFF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 Return with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 Honor.</a:t>
            </a:r>
          </a:p>
          <a:p>
            <a:pPr algn="ctr"/>
            <a:endParaRPr lang="en-US" altLang="en-US" sz="2000" b="1" dirty="0">
              <a:solidFill>
                <a:srgbClr val="FFFFFF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Engaged, Educated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rgbClr val="FFFFFF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Empowered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Persistence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Intelligence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is the Source of our Power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Men of Distinction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, living this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life by Design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move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forward together, “No Man Left Behind”</a:t>
            </a:r>
            <a:r>
              <a:rPr lang="en-US" altLang="ja-JP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.</a:t>
            </a:r>
          </a:p>
          <a:p>
            <a:pPr algn="ctr"/>
            <a:endParaRPr lang="en-US" altLang="en-US" sz="24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DBEAD-EB79-4B5E-A8EC-C7E460E8A56A}"/>
              </a:ext>
            </a:extLst>
          </p:cNvPr>
          <p:cNvSpPr txBox="1"/>
          <p:nvPr/>
        </p:nvSpPr>
        <p:spPr>
          <a:xfrm>
            <a:off x="8150469" y="6627176"/>
            <a:ext cx="3446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800" dirty="0"/>
              <a:t>© Copyright 2017. AIMHigh Empowerment Institute Inc. All Rights Reserved</a:t>
            </a:r>
          </a:p>
          <a:p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2602018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3364</TotalTime>
  <Words>494</Words>
  <Application>Microsoft Office PowerPoint</Application>
  <PresentationFormat>Widescreen</PresentationFormat>
  <Paragraphs>76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游ゴシック</vt:lpstr>
      <vt:lpstr>Arial</vt:lpstr>
      <vt:lpstr>Arial Narrow</vt:lpstr>
      <vt:lpstr>Avenir Book</vt:lpstr>
      <vt:lpstr>Calibri</vt:lpstr>
      <vt:lpstr>Calibri Light</vt:lpstr>
      <vt:lpstr>Lora</vt:lpstr>
      <vt:lpstr>Office Theme</vt:lpstr>
      <vt:lpstr>LEARNING STYLES</vt:lpstr>
      <vt:lpstr>SESSION OBJECTIVES:</vt:lpstr>
      <vt:lpstr>LET’S CONNECT</vt:lpstr>
      <vt:lpstr>KEY TERMS:</vt:lpstr>
      <vt:lpstr>DO YOU KNOW YOUR LEARNING STYLES?</vt:lpstr>
      <vt:lpstr>LEARNING STYLES: </vt:lpstr>
      <vt:lpstr>CLASS DISSCUSSION:</vt:lpstr>
      <vt:lpstr>MEDIA RESOURCES:</vt:lpstr>
      <vt:lpstr>EMPOWERMENT AFFIRMATION:</vt:lpstr>
      <vt:lpstr>EMPOWERMENT AFFIRMATION: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AIMHIGH empowerment institute</dc:title>
  <dc:creator>Riley Gray</dc:creator>
  <cp:lastModifiedBy>Riley Gray</cp:lastModifiedBy>
  <cp:revision>143</cp:revision>
  <dcterms:created xsi:type="dcterms:W3CDTF">2017-10-09T20:44:42Z</dcterms:created>
  <dcterms:modified xsi:type="dcterms:W3CDTF">2018-09-17T03:54:18Z</dcterms:modified>
</cp:coreProperties>
</file>