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3" r:id="rId4"/>
    <p:sldId id="272" r:id="rId5"/>
    <p:sldId id="264" r:id="rId6"/>
    <p:sldId id="268" r:id="rId7"/>
    <p:sldId id="270" r:id="rId8"/>
    <p:sldId id="271" r:id="rId9"/>
    <p:sldId id="265" r:id="rId10"/>
    <p:sldId id="266" r:id="rId11"/>
    <p:sldId id="262" r:id="rId12"/>
    <p:sldId id="26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0000"/>
    <a:srgbClr val="FA0000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1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3A4B6-7CD6-4ED4-997A-F98D72C13018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8A23D-283D-480E-8531-4D6407B25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7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B2A2-70D4-4884-A0C1-4357BFD9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F5319-2DFB-443F-972D-9A577EAB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6E6F-F01A-40A0-89A4-238919F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1A633-01A3-478F-AF20-8C0392CB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4578-2E1E-4F0C-A96A-4B945D47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6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4134-0400-4D69-97F9-390931BA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88044-DF1B-4E0E-85A6-F0865D64F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E6F2B-5E05-402C-9AAB-1E05CB546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37109-1410-4A43-8BFF-3A4EF15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B28B-50C5-45F3-913C-0F3E6D04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0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4B059-49C5-4D13-A17A-5AB6CA83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BCC04-BCA4-4674-B3D5-7BF215201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DEBD-DDAE-4C0A-822C-AC2163E8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951B3-13CD-43FE-8CCC-7BF63B87D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AE99B-DE0F-46A4-A6D7-3BDC50AF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6F8D6-E68D-4849-A6CE-47C897FE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E396-A8DF-4FC6-BE39-B9ED3B2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6C616-37A5-4FF2-8CE0-A636282C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B2B0-D3E0-418C-A390-D52F0F3F8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2223" y="6527677"/>
            <a:ext cx="3777762" cy="365125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0802-4B6D-4D68-BA1B-197063DE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24E0-22E5-4167-9193-E90A552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F7EB6-21A9-4CDF-9FC0-01E1297C1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FF44-90A8-4E0F-9A9E-C948F1074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B439A-FACE-4BCE-86D3-58CD06D9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5778-05FB-4200-A027-DCDDAD73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3198E-4D60-4332-BC20-2DC64C5D7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DC28E-0C23-4F5F-8016-2AFF83502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CF608-125B-48E7-A384-6371EE20A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9EDD-9E2E-4A64-9147-6BD6AA96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A72CD-407A-4664-9069-73443A02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9EDBB-1F2A-454C-972F-CDD0CD310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5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3C60-3A6D-4728-B6FB-9086139DB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D4AE8-F580-4802-9FC6-EBA203E9B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1DECF-6F99-4F3D-A9DB-3A0F636EF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257F-B988-4402-A204-401A6FD380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694E-05DC-46D6-81FD-C674953B13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884E0-660E-4905-B81E-0E1FDC11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6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EBE-9644-4DC7-BD6C-B1C8AD08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353F4-CDFD-4AFC-B1EC-7BCA9C9A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7DF4-490F-4B6A-82A3-F633D6C3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1319-E9C7-4118-B447-59D761C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BC10A9-88B5-4A67-AF46-2B201B53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528C3-04AD-4B36-8767-B552B4EE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F5FB1-BE24-4F51-84E7-A9FE4E9CD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8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C12-5B98-448F-816E-77D927A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BDC8-AAED-4202-84B7-3AC07D2B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250E5-3CDA-4CE6-8B8F-A5E35A1B2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CDF1F8-AE42-4594-9A24-7919DA86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75E-948F-4134-B32E-A8719567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7F708-CE43-45E9-9627-5D5702D3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3578-784A-4EA8-9FEF-B43D51AB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D0F2E-4119-4D33-9FAA-5A91C34CE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71A1C-FCC6-43A2-AA5C-9EA966CA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14ED4-FB39-49D2-B983-1630B07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0EBF-B1D6-4AEA-881E-3787E5CC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626FD-09BB-495A-B558-B372C708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E211-3ECD-4249-923D-1C182E662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C392-5B10-4986-8448-CFC587504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C56C4-38AB-4DFD-9D8F-9207BCC12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79278" y="6515100"/>
            <a:ext cx="45339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copyright 2017. AIMHigh International, LLC. All Rights Reserved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318FC-9EC6-41C8-8E5C-BFEABD30E9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7" y="6049107"/>
            <a:ext cx="760901" cy="7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youtu.be/d4_sshnySDA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B9F783B-E2F5-465F-9F0A-206F38C1F76E}"/>
              </a:ext>
            </a:extLst>
          </p:cNvPr>
          <p:cNvSpPr/>
          <p:nvPr/>
        </p:nvSpPr>
        <p:spPr>
          <a:xfrm>
            <a:off x="553915" y="3414346"/>
            <a:ext cx="11227778" cy="158261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E0AF6-33BE-4169-964D-D043B3855BE2}"/>
              </a:ext>
            </a:extLst>
          </p:cNvPr>
          <p:cNvSpPr/>
          <p:nvPr/>
        </p:nvSpPr>
        <p:spPr>
          <a:xfrm>
            <a:off x="0" y="1512276"/>
            <a:ext cx="9126416" cy="15826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713E83-0C15-426F-AF2A-55DF41B69883}"/>
              </a:ext>
            </a:extLst>
          </p:cNvPr>
          <p:cNvSpPr txBox="1">
            <a:spLocks/>
          </p:cNvSpPr>
          <p:nvPr/>
        </p:nvSpPr>
        <p:spPr>
          <a:xfrm>
            <a:off x="183173" y="1940791"/>
            <a:ext cx="8039100" cy="9143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solidFill>
                  <a:schemeClr val="bg1"/>
                </a:solidFill>
                <a:latin typeface="Arial Narrow" panose="020B0606020202030204" pitchFamily="34" charset="0"/>
              </a:rPr>
              <a:t>THE JOURNEY TO </a:t>
            </a:r>
            <a:endParaRPr lang="en-US" sz="6600" b="1" spc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0D460-8DF0-4F15-BB28-A6F01A3BE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0982" y="3414346"/>
            <a:ext cx="9640711" cy="137251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 Narrow" panose="020B0606020202030204" pitchFamily="34" charset="0"/>
              </a:rPr>
              <a:t>SELF-DISCOVERY</a:t>
            </a:r>
          </a:p>
        </p:txBody>
      </p:sp>
    </p:spTree>
    <p:extLst>
      <p:ext uri="{BB962C8B-B14F-4D97-AF65-F5344CB8AC3E}">
        <p14:creationId xmlns:p14="http://schemas.microsoft.com/office/powerpoint/2010/main" val="2634315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134" y="175295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MEDIA RESOURCES: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27134" y="385410"/>
            <a:ext cx="6740769" cy="8088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946030" y="2991694"/>
            <a:ext cx="78222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 Narrow" panose="020B0606020202030204" pitchFamily="34" charset="0"/>
              </a:rPr>
              <a:t>AIMHigh Insights: Believe in Yourself</a:t>
            </a:r>
            <a:endParaRPr lang="en-US" dirty="0">
              <a:latin typeface="Arial Narrow" panose="020B0606020202030204" pitchFamily="34" charset="0"/>
            </a:endParaRPr>
          </a:p>
          <a:p>
            <a:pPr algn="ctr"/>
            <a:r>
              <a:rPr lang="en-US" b="1" u="sng" dirty="0">
                <a:hlinkClick r:id="rId2"/>
              </a:rPr>
              <a:t>https://youtu.be/d4_sshnySDA</a:t>
            </a:r>
            <a:endParaRPr lang="en-US" dirty="0"/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327A7B-4436-4187-97B9-BAC468A722C2}"/>
              </a:ext>
            </a:extLst>
          </p:cNvPr>
          <p:cNvSpPr txBox="1"/>
          <p:nvPr/>
        </p:nvSpPr>
        <p:spPr>
          <a:xfrm>
            <a:off x="1946029" y="4097103"/>
            <a:ext cx="9176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ASSIGNMENT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:  </a:t>
            </a:r>
            <a:r>
              <a:rPr lang="en-US" dirty="0">
                <a:latin typeface="Arial Narrow" panose="020B0606020202030204" pitchFamily="34" charset="0"/>
              </a:rPr>
              <a:t>Ask students to identify attitudes and beliefs about themselves that may be limiting their potential for growth. Explore ways that these self-imposed limiting beliefs may be overcome. </a:t>
            </a:r>
            <a:endParaRPr lang="en-US" altLang="en-US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4B16A2-C2AC-4A98-9394-FAF084532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36" y="5987562"/>
            <a:ext cx="284284" cy="28428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09B07D-EBB2-4B65-8E07-88C4AA6D6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815" y="5985856"/>
            <a:ext cx="285990" cy="28599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078A61-917A-46ED-AA35-138776211D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300" y="5976207"/>
            <a:ext cx="244229" cy="29563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40D0546-4D72-40F9-AF73-C40336799907}"/>
              </a:ext>
            </a:extLst>
          </p:cNvPr>
          <p:cNvSpPr txBox="1"/>
          <p:nvPr/>
        </p:nvSpPr>
        <p:spPr>
          <a:xfrm>
            <a:off x="4017165" y="6345115"/>
            <a:ext cx="3189290" cy="30777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 Narrow" panose="020B0606020202030204" pitchFamily="34" charset="0"/>
              </a:rPr>
              <a:t>FOLLOW US@AIMHIGHEI</a:t>
            </a:r>
          </a:p>
        </p:txBody>
      </p:sp>
    </p:spTree>
    <p:extLst>
      <p:ext uri="{BB962C8B-B14F-4D97-AF65-F5344CB8AC3E}">
        <p14:creationId xmlns:p14="http://schemas.microsoft.com/office/powerpoint/2010/main" val="2244464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426677" y="1737350"/>
            <a:ext cx="69371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Integrity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 Return with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 Honor.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Persistence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Intelligence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Men of Distinction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forward together, “No Man Left Behind”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DBEAD-EB79-4B5E-A8EC-C7E460E8A56A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60201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701463" y="1798896"/>
            <a:ext cx="64799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Integrity, while leaving a Legacy.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Endurance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Wisdom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Women of Significance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forward together, “All Women Unite”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9D9901-1CCD-4F66-8470-52940242D35B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49536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699" y="175295"/>
            <a:ext cx="7602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SESSION OBJECTIVES: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00C49-862D-4464-9DBA-AF0B47001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699" y="2045859"/>
            <a:ext cx="11270545" cy="3496985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en-US" sz="2600" dirty="0">
                <a:latin typeface="Arial Narrow" panose="020B0606020202030204" pitchFamily="34" charset="0"/>
              </a:rPr>
              <a:t>Embrace self-discovery as a foundation for personal growth 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Discover how morals, values &amp; beliefs shape who we are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Connect their personal self-concepts to career choices 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Complete their Personal SWAG Analysis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2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175295"/>
            <a:ext cx="6459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Arial Narrow" panose="020B0606020202030204" pitchFamily="34" charset="0"/>
              </a:rPr>
              <a:t>LET’S CONNECT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285F86-EAC1-42C5-90B9-F75A7DAAACD5}"/>
              </a:ext>
            </a:extLst>
          </p:cNvPr>
          <p:cNvSpPr txBox="1"/>
          <p:nvPr/>
        </p:nvSpPr>
        <p:spPr>
          <a:xfrm>
            <a:off x="187570" y="1982504"/>
            <a:ext cx="8613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ICEBREAKER: 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ICEBERG ILLUSION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B7BBB15-A53F-477D-9F2A-59B940597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81" y="3024553"/>
            <a:ext cx="3908747" cy="2913023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52D1DFF-EC07-4DB8-9F18-8773962FCF6C}"/>
              </a:ext>
            </a:extLst>
          </p:cNvPr>
          <p:cNvCxnSpPr>
            <a:cxnSpLocks/>
          </p:cNvCxnSpPr>
          <p:nvPr/>
        </p:nvCxnSpPr>
        <p:spPr>
          <a:xfrm flipH="1">
            <a:off x="3383572" y="3253155"/>
            <a:ext cx="1837592" cy="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  <a:effectLst>
            <a:reflection blurRad="6350" stA="50000" endA="300" endPos="5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65CA597-6001-4CCE-8B77-4D7445CB240D}"/>
              </a:ext>
            </a:extLst>
          </p:cNvPr>
          <p:cNvCxnSpPr>
            <a:cxnSpLocks/>
          </p:cNvCxnSpPr>
          <p:nvPr/>
        </p:nvCxnSpPr>
        <p:spPr>
          <a:xfrm flipH="1">
            <a:off x="3383572" y="4785947"/>
            <a:ext cx="1837592" cy="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  <a:effectLst>
            <a:reflection blurRad="6350" stA="50000" endA="300" endPos="5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DA2AFCA1-DFB6-4BED-AB0C-DD65915D20A8}"/>
              </a:ext>
            </a:extLst>
          </p:cNvPr>
          <p:cNvSpPr txBox="1"/>
          <p:nvPr/>
        </p:nvSpPr>
        <p:spPr>
          <a:xfrm>
            <a:off x="5407268" y="3068489"/>
            <a:ext cx="229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Arial Narrow" panose="020B0606020202030204" pitchFamily="34" charset="0"/>
              </a:rPr>
              <a:t>WHAT YOU SEE IS 10%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278298-B7E4-47F9-A1D2-4DE0271F69CD}"/>
              </a:ext>
            </a:extLst>
          </p:cNvPr>
          <p:cNvSpPr txBox="1"/>
          <p:nvPr/>
        </p:nvSpPr>
        <p:spPr>
          <a:xfrm>
            <a:off x="5407268" y="4601281"/>
            <a:ext cx="2703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Arial Narrow" panose="020B0606020202030204" pitchFamily="34" charset="0"/>
              </a:rPr>
              <a:t>WHAT YOU DON’T SEE 90%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C34099-67F9-4B29-934D-53C2550057F4}"/>
              </a:ext>
            </a:extLst>
          </p:cNvPr>
          <p:cNvSpPr txBox="1"/>
          <p:nvPr/>
        </p:nvSpPr>
        <p:spPr>
          <a:xfrm>
            <a:off x="4056183" y="3469516"/>
            <a:ext cx="56974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3"/>
            <a:r>
              <a:rPr lang="en-US" dirty="0">
                <a:latin typeface="Arial Narrow" panose="020B0606020202030204" pitchFamily="34" charset="0"/>
              </a:rPr>
              <a:t>Name features that are easily recognizable when you meet a person. (i.e. Gender, Ethnicity, Attire etc.)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4027D4E-5CC0-4C89-8E71-8DB5974E9ED8}"/>
              </a:ext>
            </a:extLst>
          </p:cNvPr>
          <p:cNvSpPr txBox="1"/>
          <p:nvPr/>
        </p:nvSpPr>
        <p:spPr>
          <a:xfrm>
            <a:off x="5460021" y="5081820"/>
            <a:ext cx="3930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arrow" panose="020B0606020202030204" pitchFamily="34" charset="0"/>
              </a:rPr>
              <a:t>Name attributes that might not be easily recognizable (i.e. Morals, Values, Beliefs). </a:t>
            </a:r>
          </a:p>
        </p:txBody>
      </p:sp>
    </p:spTree>
    <p:extLst>
      <p:ext uri="{BB962C8B-B14F-4D97-AF65-F5344CB8AC3E}">
        <p14:creationId xmlns:p14="http://schemas.microsoft.com/office/powerpoint/2010/main" val="272252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175295"/>
            <a:ext cx="6459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Arial Narrow" panose="020B0606020202030204" pitchFamily="34" charset="0"/>
              </a:rPr>
              <a:t>LET’S CONNECT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285F86-EAC1-42C5-90B9-F75A7DAAACD5}"/>
              </a:ext>
            </a:extLst>
          </p:cNvPr>
          <p:cNvSpPr txBox="1"/>
          <p:nvPr/>
        </p:nvSpPr>
        <p:spPr>
          <a:xfrm>
            <a:off x="187570" y="1982504"/>
            <a:ext cx="8613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ICEBREAKER: 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ICEBERG ILLUSION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B7BBB15-A53F-477D-9F2A-59B940597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81" y="3024553"/>
            <a:ext cx="3908747" cy="2913023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4027D4E-5CC0-4C89-8E71-8DB5974E9ED8}"/>
              </a:ext>
            </a:extLst>
          </p:cNvPr>
          <p:cNvSpPr txBox="1"/>
          <p:nvPr/>
        </p:nvSpPr>
        <p:spPr>
          <a:xfrm>
            <a:off x="3804135" y="3472828"/>
            <a:ext cx="73972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 Narrow" panose="020B0606020202030204" pitchFamily="34" charset="0"/>
              </a:rPr>
              <a:t>Many factors shape who we are; but most people only focus on what they see. Much of who we are and what we become in life is a result of the matters below the surface of the iceberg. Below the surface is 90% of the iceberg. </a:t>
            </a:r>
          </a:p>
        </p:txBody>
      </p:sp>
    </p:spTree>
    <p:extLst>
      <p:ext uri="{BB962C8B-B14F-4D97-AF65-F5344CB8AC3E}">
        <p14:creationId xmlns:p14="http://schemas.microsoft.com/office/powerpoint/2010/main" val="1621254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7A777A9-95C3-4A0C-8226-ACA591EFCB77}"/>
              </a:ext>
            </a:extLst>
          </p:cNvPr>
          <p:cNvSpPr/>
          <p:nvPr/>
        </p:nvSpPr>
        <p:spPr>
          <a:xfrm>
            <a:off x="316524" y="3138855"/>
            <a:ext cx="11447584" cy="1362808"/>
          </a:xfrm>
          <a:prstGeom prst="roundRect">
            <a:avLst/>
          </a:prstGeom>
          <a:solidFill>
            <a:srgbClr val="FF99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2652889" y="172439"/>
            <a:ext cx="953911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1800" y="219594"/>
            <a:ext cx="10357338" cy="1190057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WHAT IS SELF-DISCOVERY?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878667" y="320935"/>
            <a:ext cx="9103783" cy="94022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AE4855-FD3C-4110-9A64-C6C2A0B9274A}"/>
              </a:ext>
            </a:extLst>
          </p:cNvPr>
          <p:cNvSpPr txBox="1"/>
          <p:nvPr/>
        </p:nvSpPr>
        <p:spPr>
          <a:xfrm>
            <a:off x="-1276290" y="3466316"/>
            <a:ext cx="13622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 algn="ctr"/>
            <a:r>
              <a:rPr lang="en-US" sz="2000" b="1" dirty="0">
                <a:solidFill>
                  <a:srgbClr val="002060"/>
                </a:solidFill>
                <a:latin typeface="Arial Narrow" panose="020B0606020202030204" pitchFamily="34" charset="0"/>
              </a:rPr>
              <a:t>THE ACT OR PROCESS OF GAINING KNOWLEDGE AND INSIGHTS INTO ONE’S OWN CHARACTER, </a:t>
            </a:r>
          </a:p>
          <a:p>
            <a:pPr lvl="2" algn="ctr"/>
            <a:r>
              <a:rPr lang="en-US" sz="2000" b="1" dirty="0">
                <a:solidFill>
                  <a:srgbClr val="002060"/>
                </a:solidFill>
                <a:latin typeface="Arial Narrow" panose="020B0606020202030204" pitchFamily="34" charset="0"/>
              </a:rPr>
              <a:t>ABILITIES AND FEELINGS.</a:t>
            </a:r>
          </a:p>
        </p:txBody>
      </p:sp>
    </p:spTree>
    <p:extLst>
      <p:ext uri="{BB962C8B-B14F-4D97-AF65-F5344CB8AC3E}">
        <p14:creationId xmlns:p14="http://schemas.microsoft.com/office/powerpoint/2010/main" val="455653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5750169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70" y="411787"/>
            <a:ext cx="5386754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699" y="15345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just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AIMHIGH QUOTE: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E788FC8-113C-4FEA-8F57-021236771FC0}"/>
              </a:ext>
            </a:extLst>
          </p:cNvPr>
          <p:cNvSpPr/>
          <p:nvPr/>
        </p:nvSpPr>
        <p:spPr>
          <a:xfrm>
            <a:off x="871357" y="3470169"/>
            <a:ext cx="104111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latin typeface="Arial Narrow" panose="020B0606020202030204" pitchFamily="34" charset="0"/>
              </a:rPr>
              <a:t>“YOU WILL NEVER GIVE THE BEST OF YOURSELF UNTIL YOU DISCOVER THE REST OF YOURSELF”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12B8485-EA3E-47B8-AB97-AFC6D8C7AF5C}"/>
              </a:ext>
            </a:extLst>
          </p:cNvPr>
          <p:cNvSpPr/>
          <p:nvPr/>
        </p:nvSpPr>
        <p:spPr>
          <a:xfrm>
            <a:off x="3897058" y="2760922"/>
            <a:ext cx="4359783" cy="523220"/>
          </a:xfrm>
          <a:prstGeom prst="rect">
            <a:avLst/>
          </a:prstGeom>
          <a:solidFill>
            <a:srgbClr val="00206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COMPETENCE PHILOSOPHY:</a:t>
            </a:r>
          </a:p>
        </p:txBody>
      </p:sp>
    </p:spTree>
    <p:extLst>
      <p:ext uri="{BB962C8B-B14F-4D97-AF65-F5344CB8AC3E}">
        <p14:creationId xmlns:p14="http://schemas.microsoft.com/office/powerpoint/2010/main" val="1730477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454128" y="2097249"/>
            <a:ext cx="840295" cy="76944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rgbClr val="FF9900"/>
                </a:solidFill>
                <a:latin typeface="Arial Narrow" panose="020B0606020202030204" pitchFamily="34" charset="0"/>
              </a:rPr>
              <a:t>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D4423E-C623-45C2-97D1-522F3A3F2010}"/>
              </a:ext>
            </a:extLst>
          </p:cNvPr>
          <p:cNvSpPr/>
          <p:nvPr/>
        </p:nvSpPr>
        <p:spPr>
          <a:xfrm>
            <a:off x="1294423" y="2345018"/>
            <a:ext cx="6521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9900"/>
                </a:solidFill>
                <a:latin typeface="Arial Narrow" panose="020B0606020202030204" pitchFamily="34" charset="0"/>
              </a:rPr>
              <a:t>STRENGTHS</a:t>
            </a:r>
            <a:r>
              <a:rPr lang="en-US" dirty="0">
                <a:solidFill>
                  <a:srgbClr val="FF9900"/>
                </a:solidFill>
                <a:latin typeface="Arial Narrow" panose="020B0606020202030204" pitchFamily="34" charset="0"/>
              </a:rPr>
              <a:t> </a:t>
            </a:r>
            <a:r>
              <a:rPr lang="en-US" dirty="0">
                <a:latin typeface="Arial Narrow" panose="020B0606020202030204" pitchFamily="34" charset="0"/>
              </a:rPr>
              <a:t>– are the skills that you are good at (i.e. writing, dancing etc.)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175295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GOT S.W.A.G?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A50ED5-67AB-4AC9-BCAE-53116E9132C1}"/>
              </a:ext>
            </a:extLst>
          </p:cNvPr>
          <p:cNvSpPr/>
          <p:nvPr/>
        </p:nvSpPr>
        <p:spPr>
          <a:xfrm>
            <a:off x="390811" y="3259563"/>
            <a:ext cx="966931" cy="76944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rgbClr val="7030A0"/>
                </a:solidFill>
                <a:latin typeface="Arial Narrow" panose="020B0606020202030204" pitchFamily="34" charset="0"/>
              </a:rPr>
              <a:t>W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598B5C5-399D-4D05-96A4-8A226AB5C258}"/>
              </a:ext>
            </a:extLst>
          </p:cNvPr>
          <p:cNvSpPr/>
          <p:nvPr/>
        </p:nvSpPr>
        <p:spPr>
          <a:xfrm>
            <a:off x="365162" y="4421877"/>
            <a:ext cx="840295" cy="76944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rgbClr val="002060"/>
                </a:solidFill>
                <a:latin typeface="Arial Narrow" panose="020B0606020202030204" pitchFamily="34" charset="0"/>
              </a:rPr>
              <a:t>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895A25C-6F31-47D3-BFE6-A4E23920CCBF}"/>
              </a:ext>
            </a:extLst>
          </p:cNvPr>
          <p:cNvSpPr/>
          <p:nvPr/>
        </p:nvSpPr>
        <p:spPr>
          <a:xfrm>
            <a:off x="365162" y="5584191"/>
            <a:ext cx="891591" cy="76944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rgbClr val="00B050"/>
                </a:solidFill>
                <a:latin typeface="Arial Narrow" panose="020B0606020202030204" pitchFamily="34" charset="0"/>
              </a:rPr>
              <a:t>G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AA94044-376E-4B4A-9DE1-4C8FF8F4E010}"/>
              </a:ext>
            </a:extLst>
          </p:cNvPr>
          <p:cNvSpPr/>
          <p:nvPr/>
        </p:nvSpPr>
        <p:spPr>
          <a:xfrm>
            <a:off x="1294423" y="4625395"/>
            <a:ext cx="7458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Arial Narrow" panose="020B0606020202030204" pitchFamily="34" charset="0"/>
              </a:rPr>
              <a:t>ATTITUDES</a:t>
            </a:r>
            <a:r>
              <a:rPr lang="en-US" dirty="0">
                <a:latin typeface="Arial Narrow" panose="020B0606020202030204" pitchFamily="34" charset="0"/>
              </a:rPr>
              <a:t> – beliefs that you have about yourself (i.e. intelligent, compassionate etc.)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F080CC0-5B32-47A4-920F-79D0C421A7FA}"/>
              </a:ext>
            </a:extLst>
          </p:cNvPr>
          <p:cNvSpPr/>
          <p:nvPr/>
        </p:nvSpPr>
        <p:spPr>
          <a:xfrm>
            <a:off x="1294423" y="5784245"/>
            <a:ext cx="74147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  <a:latin typeface="Arial Narrow" panose="020B0606020202030204" pitchFamily="34" charset="0"/>
              </a:rPr>
              <a:t>GRIT</a:t>
            </a:r>
            <a:r>
              <a:rPr lang="en-US" dirty="0">
                <a:latin typeface="Arial Narrow" panose="020B0606020202030204" pitchFamily="34" charset="0"/>
              </a:rPr>
              <a:t> – positive forces that drive you based on passion (i.e. family, goals, dreams etc.)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7CC94C3-99F0-4EFE-9A9B-75BC42B4D399}"/>
              </a:ext>
            </a:extLst>
          </p:cNvPr>
          <p:cNvSpPr/>
          <p:nvPr/>
        </p:nvSpPr>
        <p:spPr>
          <a:xfrm>
            <a:off x="1294422" y="3471542"/>
            <a:ext cx="7184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  <a:latin typeface="Arial Narrow" panose="020B0606020202030204" pitchFamily="34" charset="0"/>
              </a:rPr>
              <a:t>WEAKNESSES</a:t>
            </a:r>
            <a:r>
              <a:rPr lang="en-US" dirty="0">
                <a:latin typeface="Arial Narrow" panose="020B0606020202030204" pitchFamily="34" charset="0"/>
              </a:rPr>
              <a:t> – areas that you would like to improve (i.e. studying, speaking etc.)</a:t>
            </a:r>
          </a:p>
        </p:txBody>
      </p:sp>
    </p:spTree>
    <p:extLst>
      <p:ext uri="{BB962C8B-B14F-4D97-AF65-F5344CB8AC3E}">
        <p14:creationId xmlns:p14="http://schemas.microsoft.com/office/powerpoint/2010/main" val="175762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3504863" y="3586534"/>
            <a:ext cx="85074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/>
            <a:r>
              <a:rPr lang="en-US" sz="2800" b="1" dirty="0">
                <a:latin typeface="Arial Narrow" panose="020B0606020202030204" pitchFamily="34" charset="0"/>
              </a:rPr>
              <a:t>Becoming more self-aware through self-discovery is </a:t>
            </a:r>
          </a:p>
          <a:p>
            <a:pPr lvl="2"/>
            <a:r>
              <a:rPr lang="en-US" sz="2800" b="1" dirty="0">
                <a:latin typeface="Arial Narrow" panose="020B0606020202030204" pitchFamily="34" charset="0"/>
              </a:rPr>
              <a:t>the foundation for your growth as an individual.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357" y="175295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KEY PRINCIPLE: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6CA44A-DCD7-4D3F-84E3-B304812416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499946"/>
            <a:ext cx="3452446" cy="3452446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495771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175295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CLASS DISSCUSSION: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674076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26022" y="2035342"/>
            <a:ext cx="1085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latin typeface="Arial Narrow" panose="020B0606020202030204" pitchFamily="34" charset="0"/>
              </a:rPr>
              <a:t>1. What are some of the beliefs that have shaped how you think and what you do?</a:t>
            </a:r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A5C4C3-482C-476C-A3BF-A780DBDE844E}"/>
              </a:ext>
            </a:extLst>
          </p:cNvPr>
          <p:cNvSpPr txBox="1"/>
          <p:nvPr/>
        </p:nvSpPr>
        <p:spPr>
          <a:xfrm>
            <a:off x="126022" y="4295708"/>
            <a:ext cx="1085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6020202030204" pitchFamily="34" charset="0"/>
              </a:rPr>
              <a:t>5. What steps can we take to strengthen our strengths and improve our weaknesses? 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327A7B-4436-4187-97B9-BAC468A722C2}"/>
              </a:ext>
            </a:extLst>
          </p:cNvPr>
          <p:cNvSpPr txBox="1"/>
          <p:nvPr/>
        </p:nvSpPr>
        <p:spPr>
          <a:xfrm>
            <a:off x="126022" y="2620426"/>
            <a:ext cx="11699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latin typeface="Arial Narrow" panose="020B0606020202030204" pitchFamily="34" charset="0"/>
              </a:rPr>
              <a:t>2. How has your self-concept shaped what you aspire to become in future careers?</a:t>
            </a:r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53051D-AC24-45B9-893E-034D57060D26}"/>
              </a:ext>
            </a:extLst>
          </p:cNvPr>
          <p:cNvSpPr txBox="1"/>
          <p:nvPr/>
        </p:nvSpPr>
        <p:spPr>
          <a:xfrm>
            <a:off x="126022" y="3750609"/>
            <a:ext cx="1085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6020202030204" pitchFamily="34" charset="0"/>
              </a:rPr>
              <a:t>4. How did you feel while completing your SWAG Analysis?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20A192-EAD1-4B2E-84A8-5248270EF8C5}"/>
              </a:ext>
            </a:extLst>
          </p:cNvPr>
          <p:cNvSpPr txBox="1"/>
          <p:nvPr/>
        </p:nvSpPr>
        <p:spPr>
          <a:xfrm>
            <a:off x="126022" y="3205510"/>
            <a:ext cx="1085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6020202030204" pitchFamily="34" charset="0"/>
              </a:rPr>
              <a:t>3. What are the dominant values of American Society and which ones do you value most? 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11700D-B0EA-4305-B1FD-78FBA0B403AB}"/>
              </a:ext>
            </a:extLst>
          </p:cNvPr>
          <p:cNvSpPr txBox="1"/>
          <p:nvPr/>
        </p:nvSpPr>
        <p:spPr>
          <a:xfrm>
            <a:off x="126022" y="4840807"/>
            <a:ext cx="12065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6020202030204" pitchFamily="34" charset="0"/>
              </a:rPr>
              <a:t>6. How can being more self-aware improve your chances for success in academic, personal, professional and social endeavors? 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F70079-B691-4FAE-AE25-AF1DD71728FC}"/>
              </a:ext>
            </a:extLst>
          </p:cNvPr>
          <p:cNvSpPr txBox="1"/>
          <p:nvPr/>
        </p:nvSpPr>
        <p:spPr>
          <a:xfrm>
            <a:off x="126022" y="5385906"/>
            <a:ext cx="10858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6020202030204" pitchFamily="34" charset="0"/>
              </a:rPr>
              <a:t>7. Recognizing that your beliefs, values and attitudes have shaped who you are; could you identify any attitudes that you may want to adjust based on new perspectives?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03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3309</TotalTime>
  <Words>680</Words>
  <Application>Microsoft Office PowerPoint</Application>
  <PresentationFormat>Widescreen</PresentationFormat>
  <Paragraphs>84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游ゴシック</vt:lpstr>
      <vt:lpstr>Arial</vt:lpstr>
      <vt:lpstr>Arial Narrow</vt:lpstr>
      <vt:lpstr>Avenir Book</vt:lpstr>
      <vt:lpstr>Calibri</vt:lpstr>
      <vt:lpstr>Calibri Light</vt:lpstr>
      <vt:lpstr>Lora</vt:lpstr>
      <vt:lpstr>Office Theme</vt:lpstr>
      <vt:lpstr>SELF-DISCOVERY</vt:lpstr>
      <vt:lpstr>SESSION OBJECTIVES:</vt:lpstr>
      <vt:lpstr>LET’S CONNECT</vt:lpstr>
      <vt:lpstr>LET’S CONNECT</vt:lpstr>
      <vt:lpstr>WHAT IS SELF-DISCOVERY?</vt:lpstr>
      <vt:lpstr>AIMHIGH QUOTE:</vt:lpstr>
      <vt:lpstr>GOT S.W.A.G?</vt:lpstr>
      <vt:lpstr>KEY PRINCIPLE:</vt:lpstr>
      <vt:lpstr>CLASS DISSCUSSION:</vt:lpstr>
      <vt:lpstr>MEDIA RESOURCES:</vt:lpstr>
      <vt:lpstr>EMPOWERMENT AFFIRMATION:</vt:lpstr>
      <vt:lpstr>EMPOWERMENT AFFIRMATION: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AIMHIGH empowerment institute</dc:title>
  <dc:creator>Riley Gray</dc:creator>
  <cp:lastModifiedBy>Riley Gray</cp:lastModifiedBy>
  <cp:revision>128</cp:revision>
  <dcterms:created xsi:type="dcterms:W3CDTF">2017-10-09T20:44:42Z</dcterms:created>
  <dcterms:modified xsi:type="dcterms:W3CDTF">2018-09-17T03:54:02Z</dcterms:modified>
</cp:coreProperties>
</file>