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69" r:id="rId4"/>
    <p:sldId id="262" r:id="rId5"/>
    <p:sldId id="26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C0000"/>
    <a:srgbClr val="FA0000"/>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154" y="62"/>
      </p:cViewPr>
      <p:guideLst/>
    </p:cSldViewPr>
  </p:slideViewPr>
  <p:notesTextViewPr>
    <p:cViewPr>
      <p:scale>
        <a:sx n="1" d="1"/>
        <a:sy n="1" d="1"/>
      </p:scale>
      <p:origin x="0" y="0"/>
    </p:cViewPr>
  </p:notesTextViewPr>
  <p:notesViewPr>
    <p:cSldViewPr snapToGrid="0">
      <p:cViewPr varScale="1">
        <p:scale>
          <a:sx n="66" d="100"/>
          <a:sy n="66" d="100"/>
        </p:scale>
        <p:origin x="3134" y="5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3A4B6-7CD6-4ED4-997A-F98D72C13018}" type="datetimeFigureOut">
              <a:rPr lang="en-US" smtClean="0"/>
              <a:t>9/17/2018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48A23D-283D-480E-8531-4D6407B25A22}" type="slidenum">
              <a:rPr lang="en-US" smtClean="0"/>
              <a:t>‹#›</a:t>
            </a:fld>
            <a:endParaRPr lang="en-US"/>
          </a:p>
        </p:txBody>
      </p:sp>
    </p:spTree>
    <p:extLst>
      <p:ext uri="{BB962C8B-B14F-4D97-AF65-F5344CB8AC3E}">
        <p14:creationId xmlns:p14="http://schemas.microsoft.com/office/powerpoint/2010/main" val="2029774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4B2A2-70D4-4884-A0C1-4357BFD966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2F5319-2DFB-443F-972D-9A577EAB8A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FE66E6F-F01A-40A0-89A4-238919F96DD5}"/>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5" name="Footer Placeholder 4">
            <a:extLst>
              <a:ext uri="{FF2B5EF4-FFF2-40B4-BE49-F238E27FC236}">
                <a16:creationId xmlns:a16="http://schemas.microsoft.com/office/drawing/2014/main" id="{DA11A633-01A3-478F-AF20-8C0392CBD90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2244578-2E1E-4F0C-A96A-4B945D479672}"/>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3634960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64134-0400-4D69-97F9-390931BABA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C088044-DF1B-4E0E-85A6-F0865D64FF2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BE6F2B-5E05-402C-9AAB-1E05CB546B54}"/>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5" name="Footer Placeholder 4">
            <a:extLst>
              <a:ext uri="{FF2B5EF4-FFF2-40B4-BE49-F238E27FC236}">
                <a16:creationId xmlns:a16="http://schemas.microsoft.com/office/drawing/2014/main" id="{13937109-1410-4A43-8BFF-3A4EF154D0B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643B28B-50C5-45F3-913C-0F3E6D04BC0E}"/>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942908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84B059-49C5-4D13-A17A-5AB6CA83E24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F7BCC04-BCA4-4674-B3D5-7BF215201EB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7EDEBD-DDAE-4C0A-822C-AC2163E89DE1}"/>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5" name="Footer Placeholder 4">
            <a:extLst>
              <a:ext uri="{FF2B5EF4-FFF2-40B4-BE49-F238E27FC236}">
                <a16:creationId xmlns:a16="http://schemas.microsoft.com/office/drawing/2014/main" id="{252951B3-13CD-43FE-8CCC-7BF63B87D25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96AE99B-DE0F-46A4-A6D7-3BDC50AF8809}"/>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1885969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6F8D6-E68D-4849-A6CE-47C897FEE4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FEE396-A8DF-4FC6-BE39-B9ED3B2C0E4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96C616-37A5-4FF2-8CE0-A636282C1B72}"/>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5" name="Footer Placeholder 4">
            <a:extLst>
              <a:ext uri="{FF2B5EF4-FFF2-40B4-BE49-F238E27FC236}">
                <a16:creationId xmlns:a16="http://schemas.microsoft.com/office/drawing/2014/main" id="{39C4B2B0-D3E0-418C-A390-D52F0F3F85F3}"/>
              </a:ext>
            </a:extLst>
          </p:cNvPr>
          <p:cNvSpPr>
            <a:spLocks noGrp="1"/>
          </p:cNvSpPr>
          <p:nvPr>
            <p:ph type="ftr" sz="quarter" idx="11"/>
          </p:nvPr>
        </p:nvSpPr>
        <p:spPr>
          <a:xfrm>
            <a:off x="4012223" y="6527677"/>
            <a:ext cx="3777762" cy="365125"/>
          </a:xfrm>
          <a:prstGeom prst="rect">
            <a:avLst/>
          </a:prstGeom>
        </p:spPr>
        <p:txBody>
          <a:bodyPr/>
          <a:lstStyle>
            <a:lvl1pPr>
              <a:defRPr sz="1050"/>
            </a:lvl1pPr>
          </a:lstStyle>
          <a:p>
            <a:endParaRPr lang="en-US" dirty="0"/>
          </a:p>
        </p:txBody>
      </p:sp>
      <p:sp>
        <p:nvSpPr>
          <p:cNvPr id="6" name="Slide Number Placeholder 5">
            <a:extLst>
              <a:ext uri="{FF2B5EF4-FFF2-40B4-BE49-F238E27FC236}">
                <a16:creationId xmlns:a16="http://schemas.microsoft.com/office/drawing/2014/main" id="{06E10802-4B6D-4D68-BA1B-197063DE6A46}"/>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310804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324E0-22E5-4167-9193-E90A5525BC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4FF7EB6-21A9-4CDF-9FC0-01E1297C1C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392FF44-90A8-4E0F-9A9E-C948F10748A2}"/>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5" name="Footer Placeholder 4">
            <a:extLst>
              <a:ext uri="{FF2B5EF4-FFF2-40B4-BE49-F238E27FC236}">
                <a16:creationId xmlns:a16="http://schemas.microsoft.com/office/drawing/2014/main" id="{091B439A-FACE-4BCE-86D3-58CD06D9910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7655778-05FB-4200-A027-DCDDAD73431E}"/>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656526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3198E-4D60-4332-BC20-2DC64C5D7D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0DC28E-0C23-4F5F-8016-2AFF83502AF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76CF608-125B-48E7-A384-6371EE20A7F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89E9EDD-9E2E-4A64-9147-6BD6AA960CBA}"/>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6" name="Footer Placeholder 5">
            <a:extLst>
              <a:ext uri="{FF2B5EF4-FFF2-40B4-BE49-F238E27FC236}">
                <a16:creationId xmlns:a16="http://schemas.microsoft.com/office/drawing/2014/main" id="{B61A72CD-407A-4664-9069-73443A023E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B69EDBB-1F2A-454C-972F-CDD0CD3103A4}"/>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4225151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F3C60-3A6D-4728-B6FB-9086139DB6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1D4AE8-F580-4802-9FC6-EBA203E9B0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511DECF-6F99-4F3D-A9DB-3A0F636EF4E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1A257F-B988-4402-A204-401A6FD380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FF7694E-05DC-46D6-81FD-C674953B139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6884E0-660E-4905-B81E-0E1FDC1119E3}"/>
              </a:ext>
            </a:extLst>
          </p:cNvPr>
          <p:cNvSpPr>
            <a:spLocks noGrp="1"/>
          </p:cNvSpPr>
          <p:nvPr>
            <p:ph type="dt" sz="half" idx="10"/>
          </p:nvPr>
        </p:nvSpPr>
        <p:spPr/>
        <p:txBody>
          <a:bodyPr/>
          <a:lstStyle/>
          <a:p>
            <a:fld id="{35DDE97C-84FD-49C0-9298-C71840CA1C81}" type="datetimeFigureOut">
              <a:rPr lang="en-US" smtClean="0"/>
              <a:t>9/17/2018</a:t>
            </a:fld>
            <a:endParaRPr lang="en-US"/>
          </a:p>
        </p:txBody>
      </p:sp>
    </p:spTree>
    <p:extLst>
      <p:ext uri="{BB962C8B-B14F-4D97-AF65-F5344CB8AC3E}">
        <p14:creationId xmlns:p14="http://schemas.microsoft.com/office/powerpoint/2010/main" val="456965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5EBE-9644-4DC7-BD6C-B1C8AD08CE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6F353F4-CDFD-4AFC-B1EC-7BCA9C9A7C89}"/>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4" name="Footer Placeholder 3">
            <a:extLst>
              <a:ext uri="{FF2B5EF4-FFF2-40B4-BE49-F238E27FC236}">
                <a16:creationId xmlns:a16="http://schemas.microsoft.com/office/drawing/2014/main" id="{A3777DF4-490F-4B6A-82A3-F633D6C37DD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0EA1319-E9C7-4118-B447-59D761CFFA88}"/>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735880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0BC10A9-88B5-4A67-AF46-2B201B537CB6}"/>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3" name="Footer Placeholder 2">
            <a:extLst>
              <a:ext uri="{FF2B5EF4-FFF2-40B4-BE49-F238E27FC236}">
                <a16:creationId xmlns:a16="http://schemas.microsoft.com/office/drawing/2014/main" id="{ACC528C3-04AD-4B36-8767-B552B4EE866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74F5FB1-BE24-4F51-84E7-A9FE4E9CDB5C}"/>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008382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FAC12-5B98-448F-816E-77D927A1F2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9CBDC8-AAED-4202-84B7-3AC07D2BC8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E250E5-3CDA-4CE6-8B8F-A5E35A1B27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6CDF1F8-AE42-4594-9A24-7919DA86C9F3}"/>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6" name="Footer Placeholder 5">
            <a:extLst>
              <a:ext uri="{FF2B5EF4-FFF2-40B4-BE49-F238E27FC236}">
                <a16:creationId xmlns:a16="http://schemas.microsoft.com/office/drawing/2014/main" id="{0ACD875E-948F-4134-B32E-A8719567AE7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637F708-CE43-45E9-9627-5D5702D3C667}"/>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979901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03578-784A-4EA8-9FEF-B43D51AB86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2D0F2E-4119-4D33-9FAA-5A91C34CEA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B771A1C-FCC6-43A2-AA5C-9EA966CA44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5914ED4-FB39-49D2-B983-1630B07AF46C}"/>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6" name="Footer Placeholder 5">
            <a:extLst>
              <a:ext uri="{FF2B5EF4-FFF2-40B4-BE49-F238E27FC236}">
                <a16:creationId xmlns:a16="http://schemas.microsoft.com/office/drawing/2014/main" id="{33820EBF-B1D6-4AEA-881E-3787E5CCFFB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B9626FD-09BB-495A-B558-B372C708BAA0}"/>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1699762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2DE211-3ECD-4249-923D-1C182E6620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231C392-5B10-4986-8448-CFC587504F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CC56C4-38AB-4DFD-9D8F-9207BCC12E11}"/>
              </a:ext>
            </a:extLst>
          </p:cNvPr>
          <p:cNvSpPr>
            <a:spLocks noGrp="1"/>
          </p:cNvSpPr>
          <p:nvPr>
            <p:ph type="dt" sz="half" idx="2"/>
          </p:nvPr>
        </p:nvSpPr>
        <p:spPr>
          <a:xfrm>
            <a:off x="4179278" y="6515100"/>
            <a:ext cx="4533900" cy="342900"/>
          </a:xfrm>
          <a:prstGeom prst="rect">
            <a:avLst/>
          </a:prstGeom>
        </p:spPr>
        <p:txBody>
          <a:bodyPr vert="horz" lIns="91440" tIns="45720" rIns="91440" bIns="45720" rtlCol="0" anchor="ctr"/>
          <a:lstStyle>
            <a:lvl1pPr algn="l">
              <a:defRPr sz="1200">
                <a:solidFill>
                  <a:schemeClr val="tx1"/>
                </a:solidFill>
              </a:defRPr>
            </a:lvl1pPr>
          </a:lstStyle>
          <a:p>
            <a:r>
              <a:rPr lang="en-US" dirty="0"/>
              <a:t>© copyright 2017. AIMHigh International, LLC. All Rights Reserved</a:t>
            </a:r>
          </a:p>
          <a:p>
            <a:endParaRPr lang="en-US" dirty="0"/>
          </a:p>
        </p:txBody>
      </p:sp>
      <p:pic>
        <p:nvPicPr>
          <p:cNvPr id="8" name="Picture 7">
            <a:extLst>
              <a:ext uri="{FF2B5EF4-FFF2-40B4-BE49-F238E27FC236}">
                <a16:creationId xmlns:a16="http://schemas.microsoft.com/office/drawing/2014/main" id="{606318FC-9EC6-41C8-8E5C-BFEABD30E99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1349037" y="6049107"/>
            <a:ext cx="760901" cy="760901"/>
          </a:xfrm>
          <a:prstGeom prst="rect">
            <a:avLst/>
          </a:prstGeom>
        </p:spPr>
      </p:pic>
    </p:spTree>
    <p:extLst>
      <p:ext uri="{BB962C8B-B14F-4D97-AF65-F5344CB8AC3E}">
        <p14:creationId xmlns:p14="http://schemas.microsoft.com/office/powerpoint/2010/main" val="700442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B9F783B-E2F5-465F-9F0A-206F38C1F76E}"/>
              </a:ext>
            </a:extLst>
          </p:cNvPr>
          <p:cNvSpPr/>
          <p:nvPr/>
        </p:nvSpPr>
        <p:spPr>
          <a:xfrm>
            <a:off x="665427" y="3493375"/>
            <a:ext cx="11227778" cy="1582615"/>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16AE0AF6-33BE-4169-964D-D043B3855BE2}"/>
              </a:ext>
            </a:extLst>
          </p:cNvPr>
          <p:cNvSpPr/>
          <p:nvPr/>
        </p:nvSpPr>
        <p:spPr>
          <a:xfrm>
            <a:off x="0" y="1512276"/>
            <a:ext cx="9126416" cy="1582615"/>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B5713E83-0C15-426F-AF2A-55DF41B69883}"/>
              </a:ext>
            </a:extLst>
          </p:cNvPr>
          <p:cNvSpPr txBox="1">
            <a:spLocks/>
          </p:cNvSpPr>
          <p:nvPr/>
        </p:nvSpPr>
        <p:spPr>
          <a:xfrm>
            <a:off x="543658" y="1113792"/>
            <a:ext cx="8039100" cy="182000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8800" b="1" dirty="0">
                <a:solidFill>
                  <a:schemeClr val="bg1"/>
                </a:solidFill>
                <a:effectLst>
                  <a:outerShdw blurRad="38100" dist="38100" dir="2700000" algn="tl">
                    <a:srgbClr val="000000">
                      <a:alpha val="43137"/>
                    </a:srgbClr>
                  </a:outerShdw>
                </a:effectLst>
                <a:latin typeface="Arial Narrow" panose="020B0606020202030204" pitchFamily="34" charset="0"/>
              </a:rPr>
              <a:t>AIMHIGH STORY</a:t>
            </a:r>
          </a:p>
        </p:txBody>
      </p:sp>
      <p:sp>
        <p:nvSpPr>
          <p:cNvPr id="5" name="Title 1">
            <a:extLst>
              <a:ext uri="{FF2B5EF4-FFF2-40B4-BE49-F238E27FC236}">
                <a16:creationId xmlns:a16="http://schemas.microsoft.com/office/drawing/2014/main" id="{598FDCFC-FE58-42CC-800B-6BC962207BAD}"/>
              </a:ext>
            </a:extLst>
          </p:cNvPr>
          <p:cNvSpPr txBox="1">
            <a:spLocks/>
          </p:cNvSpPr>
          <p:nvPr/>
        </p:nvSpPr>
        <p:spPr>
          <a:xfrm>
            <a:off x="1744272" y="3094891"/>
            <a:ext cx="8039100" cy="182000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8800" b="1" dirty="0">
                <a:solidFill>
                  <a:schemeClr val="bg1"/>
                </a:solidFill>
                <a:effectLst>
                  <a:outerShdw blurRad="38100" dist="38100" dir="2700000" algn="tl">
                    <a:srgbClr val="000000">
                      <a:alpha val="43137"/>
                    </a:srgbClr>
                  </a:outerShdw>
                </a:effectLst>
                <a:latin typeface="Arial Narrow" panose="020B0606020202030204" pitchFamily="34" charset="0"/>
              </a:rPr>
              <a:t>SHARING DAY</a:t>
            </a:r>
          </a:p>
        </p:txBody>
      </p:sp>
    </p:spTree>
    <p:extLst>
      <p:ext uri="{BB962C8B-B14F-4D97-AF65-F5344CB8AC3E}">
        <p14:creationId xmlns:p14="http://schemas.microsoft.com/office/powerpoint/2010/main" val="2634315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9126416"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6459415" cy="1325563"/>
          </a:xfrm>
        </p:spPr>
        <p:txBody>
          <a:bodyPr>
            <a:normAutofit/>
          </a:bodyPr>
          <a:lstStyle/>
          <a:p>
            <a:r>
              <a:rPr lang="en-US" sz="6600" spc="600" dirty="0">
                <a:solidFill>
                  <a:schemeClr val="bg1"/>
                </a:solidFill>
                <a:effectLst>
                  <a:outerShdw blurRad="38100" dist="38100" dir="2700000" algn="tl">
                    <a:srgbClr val="000000">
                      <a:alpha val="43137"/>
                    </a:srgbClr>
                  </a:outerShdw>
                </a:effectLst>
                <a:latin typeface="Bebas Neue" panose="020B0606020202050201" pitchFamily="34" charset="0"/>
              </a:rPr>
              <a:t>SESSION </a:t>
            </a:r>
            <a:r>
              <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rPr>
              <a:t>OBECTIVES:</a:t>
            </a:r>
          </a:p>
        </p:txBody>
      </p:sp>
      <p:sp>
        <p:nvSpPr>
          <p:cNvPr id="3" name="Content Placeholder 2">
            <a:extLst>
              <a:ext uri="{FF2B5EF4-FFF2-40B4-BE49-F238E27FC236}">
                <a16:creationId xmlns:a16="http://schemas.microsoft.com/office/drawing/2014/main" id="{AB500C49-862D-4464-9DBA-AF0B470012F3}"/>
              </a:ext>
            </a:extLst>
          </p:cNvPr>
          <p:cNvSpPr>
            <a:spLocks noGrp="1"/>
          </p:cNvSpPr>
          <p:nvPr>
            <p:ph idx="1"/>
          </p:nvPr>
        </p:nvSpPr>
        <p:spPr>
          <a:xfrm>
            <a:off x="266699" y="2045859"/>
            <a:ext cx="11270545" cy="3496985"/>
          </a:xfrm>
        </p:spPr>
        <p:txBody>
          <a:bodyPr>
            <a:normAutofit/>
          </a:bodyPr>
          <a:lstStyle/>
          <a:p>
            <a:pPr marL="0" lvl="0" indent="0">
              <a:lnSpc>
                <a:spcPct val="150000"/>
              </a:lnSpc>
              <a:buNone/>
            </a:pPr>
            <a:r>
              <a:rPr lang="en-US" dirty="0">
                <a:latin typeface="Arial Narrow" panose="020B0606020202030204" pitchFamily="34" charset="0"/>
              </a:rPr>
              <a:t>On this day, students will have their “Life Journey” stories on display highlighting who they are, where they come from, and where they hope to go (See sample story below). All stories require a head shot and should be formatted using the same story template.</a:t>
            </a:r>
          </a:p>
        </p:txBody>
      </p:sp>
      <p:sp>
        <p:nvSpPr>
          <p:cNvPr id="5" name="Rectangle 4">
            <a:extLst>
              <a:ext uri="{FF2B5EF4-FFF2-40B4-BE49-F238E27FC236}">
                <a16:creationId xmlns:a16="http://schemas.microsoft.com/office/drawing/2014/main" id="{805466AF-F404-4481-90E4-8A1AF3D92B8D}"/>
              </a:ext>
            </a:extLst>
          </p:cNvPr>
          <p:cNvSpPr/>
          <p:nvPr/>
        </p:nvSpPr>
        <p:spPr>
          <a:xfrm>
            <a:off x="187570" y="411787"/>
            <a:ext cx="8543192"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Tree>
    <p:extLst>
      <p:ext uri="{BB962C8B-B14F-4D97-AF65-F5344CB8AC3E}">
        <p14:creationId xmlns:p14="http://schemas.microsoft.com/office/powerpoint/2010/main" val="2595724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C30685-B0AC-4517-93EF-5816470CC5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3327" y="294659"/>
            <a:ext cx="4965346" cy="6447099"/>
          </a:xfrm>
          <a:prstGeom prst="rect">
            <a:avLst/>
          </a:prstGeom>
          <a:effectLst>
            <a:outerShdw blurRad="50800" dist="38100" dir="16200000" rotWithShape="0">
              <a:prstClr val="black">
                <a:alpha val="40000"/>
              </a:prstClr>
            </a:outerShdw>
          </a:effectLst>
        </p:spPr>
      </p:pic>
    </p:spTree>
    <p:extLst>
      <p:ext uri="{BB962C8B-B14F-4D97-AF65-F5344CB8AC3E}">
        <p14:creationId xmlns:p14="http://schemas.microsoft.com/office/powerpoint/2010/main" val="1592415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p:spPr>
        <p:txBody>
          <a:bodyPr>
            <a:normAutofit/>
          </a:bodyPr>
          <a:lstStyle/>
          <a:p>
            <a:pPr algn="ctr"/>
            <a:r>
              <a:rPr lang="en-US" sz="6600" spc="600" dirty="0">
                <a:solidFill>
                  <a:schemeClr val="bg1"/>
                </a:solidFill>
                <a:effectLst>
                  <a:outerShdw blurRad="38100" dist="38100" dir="2700000" algn="tl">
                    <a:srgbClr val="000000">
                      <a:alpha val="43137"/>
                    </a:srgbClr>
                  </a:outerShdw>
                </a:effectLst>
                <a:latin typeface="Bebas Neue" panose="020B0606020202050201" pitchFamily="34" charset="0"/>
              </a:rPr>
              <a:t>EMPOWERMENT affirmation:</a:t>
            </a:r>
            <a:endPar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endParaRP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11507719"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2426677" y="1737350"/>
            <a:ext cx="6937131" cy="5693866"/>
          </a:xfrm>
          <a:prstGeom prst="rect">
            <a:avLst/>
          </a:prstGeom>
          <a:noFill/>
        </p:spPr>
        <p:txBody>
          <a:bodyPr wrap="square" rtlCol="0">
            <a:spAutoFit/>
          </a:bodyPr>
          <a:lstStyle/>
          <a:p>
            <a:pPr algn="ctr"/>
            <a:r>
              <a:rPr lang="en-US" altLang="en-US" sz="2000" b="1" dirty="0">
                <a:solidFill>
                  <a:srgbClr val="1D405D"/>
                </a:solidFill>
                <a:latin typeface="Arial Narrow" panose="020B0606020202030204" pitchFamily="34" charset="0"/>
                <a:sym typeface="Lora" charset="0"/>
              </a:rPr>
              <a:t>We are men with </a:t>
            </a:r>
            <a:r>
              <a:rPr lang="en-US" altLang="en-US" sz="2000" b="1" dirty="0">
                <a:latin typeface="Arial Narrow" panose="020B0606020202030204" pitchFamily="34" charset="0"/>
                <a:sym typeface="Lora" charset="0"/>
              </a:rPr>
              <a:t>Ambition, Inspiration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Motivation</a:t>
            </a:r>
          </a:p>
          <a:p>
            <a:pPr algn="ctr"/>
            <a:endParaRPr lang="en-US" altLang="en-US" sz="2000" b="1" i="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Our Attitudes and Actions will transform our nation.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men with </a:t>
            </a:r>
            <a:r>
              <a:rPr lang="en-US" altLang="en-US" sz="2000" b="1" dirty="0">
                <a:latin typeface="Arial Narrow" panose="020B0606020202030204" pitchFamily="34" charset="0"/>
                <a:sym typeface="Lora" charset="0"/>
              </a:rPr>
              <a:t>Competence, Confidence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Character</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walk with </a:t>
            </a:r>
            <a:r>
              <a:rPr lang="en-US" altLang="en-US" sz="2000" b="1" dirty="0">
                <a:latin typeface="Arial Narrow" panose="020B0606020202030204" pitchFamily="34" charset="0"/>
                <a:sym typeface="Lora" charset="0"/>
              </a:rPr>
              <a:t>Integrity</a:t>
            </a:r>
            <a:r>
              <a:rPr lang="en-US" altLang="en-US" sz="2000" b="1" dirty="0">
                <a:solidFill>
                  <a:srgbClr val="FFFFFF"/>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and Return with</a:t>
            </a:r>
            <a:r>
              <a:rPr lang="en-US" altLang="en-US" sz="2000" b="1" dirty="0">
                <a:latin typeface="Arial Narrow" panose="020B0606020202030204" pitchFamily="34" charset="0"/>
                <a:sym typeface="Lora" charset="0"/>
              </a:rPr>
              <a:t> Honor.</a:t>
            </a:r>
          </a:p>
          <a:p>
            <a:pPr algn="ctr"/>
            <a:endParaRPr lang="en-US" altLang="en-US" sz="2000" b="1" dirty="0">
              <a:solidFill>
                <a:srgbClr val="FFFFFF"/>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a:t>
            </a:r>
            <a:r>
              <a:rPr lang="en-US" altLang="en-US" sz="2000" b="1" dirty="0">
                <a:latin typeface="Arial Narrow" panose="020B0606020202030204" pitchFamily="34" charset="0"/>
                <a:sym typeface="Lora" charset="0"/>
              </a:rPr>
              <a:t>Engaged, Educated </a:t>
            </a:r>
            <a:r>
              <a:rPr lang="en-US" altLang="en-US" sz="2000" b="1" dirty="0">
                <a:solidFill>
                  <a:srgbClr val="1D405D"/>
                </a:solidFill>
                <a:latin typeface="Arial Narrow" panose="020B0606020202030204" pitchFamily="34" charset="0"/>
                <a:sym typeface="Lora" charset="0"/>
              </a:rPr>
              <a:t>and</a:t>
            </a:r>
            <a:r>
              <a:rPr lang="en-US" altLang="en-US" sz="2000" b="1" dirty="0">
                <a:solidFill>
                  <a:srgbClr val="FFFFFF"/>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Empowered</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Persistence</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Intelligence</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is the Source of our Power</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a:t>
            </a:r>
            <a:r>
              <a:rPr lang="en-US" altLang="en-US" sz="2000" b="1" dirty="0">
                <a:latin typeface="Arial Narrow" panose="020B0606020202030204" pitchFamily="34" charset="0"/>
                <a:sym typeface="Lora" charset="0"/>
              </a:rPr>
              <a:t>Men of Distinction</a:t>
            </a:r>
            <a:r>
              <a:rPr lang="en-US" altLang="en-US" sz="2000" b="1" dirty="0">
                <a:solidFill>
                  <a:srgbClr val="1D405D"/>
                </a:solidFill>
                <a:latin typeface="Arial Narrow" panose="020B0606020202030204" pitchFamily="34" charset="0"/>
                <a:sym typeface="Lora" charset="0"/>
              </a:rPr>
              <a:t>, living this </a:t>
            </a:r>
            <a:r>
              <a:rPr lang="en-US" altLang="en-US" sz="2000" b="1" dirty="0">
                <a:latin typeface="Arial Narrow" panose="020B0606020202030204" pitchFamily="34" charset="0"/>
                <a:sym typeface="Lora" charset="0"/>
              </a:rPr>
              <a:t>life by Design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move </a:t>
            </a:r>
            <a:r>
              <a:rPr lang="en-US" altLang="en-US" sz="2000" b="1" dirty="0">
                <a:latin typeface="Arial Narrow" panose="020B0606020202030204" pitchFamily="34" charset="0"/>
                <a:sym typeface="Lora" charset="0"/>
              </a:rPr>
              <a:t>forward together, “No Man Left Behind”</a:t>
            </a:r>
            <a:r>
              <a:rPr lang="en-US" altLang="ja-JP" sz="2000" b="1" dirty="0">
                <a:solidFill>
                  <a:schemeClr val="bg1"/>
                </a:solidFill>
                <a:latin typeface="Arial Narrow" panose="020B0606020202030204" pitchFamily="34" charset="0"/>
                <a:sym typeface="Lora" charset="0"/>
              </a:rPr>
              <a:t>.</a:t>
            </a:r>
          </a:p>
          <a:p>
            <a:pPr algn="ctr"/>
            <a:endParaRPr lang="en-US" altLang="en-US" sz="2400" b="1" dirty="0">
              <a:solidFill>
                <a:schemeClr val="bg1"/>
              </a:solidFill>
              <a:latin typeface="Arial Narrow" panose="020B0606020202030204" pitchFamily="34" charset="0"/>
              <a:sym typeface="Lora" charset="0"/>
            </a:endParaRPr>
          </a:p>
          <a:p>
            <a:pPr algn="ctr"/>
            <a:endParaRPr lang="en-US" altLang="en-US" sz="2000" b="1" dirty="0">
              <a:solidFill>
                <a:schemeClr val="bg1"/>
              </a:solidFill>
              <a:latin typeface="Arial Narrow" panose="020B0606020202030204" pitchFamily="34" charset="0"/>
              <a:sym typeface="Lora" charset="0"/>
            </a:endParaRPr>
          </a:p>
          <a:p>
            <a:pPr algn="ctr"/>
            <a:endParaRPr lang="en-US" altLang="en-US" sz="2000" b="1" dirty="0">
              <a:solidFill>
                <a:srgbClr val="85B4D9"/>
              </a:solidFill>
              <a:latin typeface="Arial Narrow" panose="020B0606020202030204" pitchFamily="34" charset="0"/>
              <a:sym typeface="Lora" charset="0"/>
            </a:endParaRPr>
          </a:p>
        </p:txBody>
      </p:sp>
      <p:sp>
        <p:nvSpPr>
          <p:cNvPr id="3" name="TextBox 2">
            <a:extLst>
              <a:ext uri="{FF2B5EF4-FFF2-40B4-BE49-F238E27FC236}">
                <a16:creationId xmlns:a16="http://schemas.microsoft.com/office/drawing/2014/main" id="{17EDBEAD-EB79-4B5E-A8EC-C7E460E8A56A}"/>
              </a:ext>
            </a:extLst>
          </p:cNvPr>
          <p:cNvSpPr txBox="1"/>
          <p:nvPr/>
        </p:nvSpPr>
        <p:spPr>
          <a:xfrm>
            <a:off x="8150469" y="6627176"/>
            <a:ext cx="3446585" cy="338554"/>
          </a:xfrm>
          <a:prstGeom prst="rect">
            <a:avLst/>
          </a:prstGeom>
          <a:noFill/>
        </p:spPr>
        <p:txBody>
          <a:bodyPr wrap="square" rtlCol="0">
            <a:spAutoFit/>
          </a:bodyPr>
          <a:lstStyle/>
          <a:p>
            <a:r>
              <a:rPr lang="en-US" altLang="en-US" sz="800" dirty="0"/>
              <a:t>© Copyright 2017. AIMHigh Empowerment Institute Inc. All Rights Reserved</a:t>
            </a:r>
          </a:p>
          <a:p>
            <a:endParaRPr lang="en-US" sz="800" dirty="0"/>
          </a:p>
        </p:txBody>
      </p:sp>
    </p:spTree>
    <p:extLst>
      <p:ext uri="{BB962C8B-B14F-4D97-AF65-F5344CB8AC3E}">
        <p14:creationId xmlns:p14="http://schemas.microsoft.com/office/powerpoint/2010/main" val="2260201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p:spPr>
        <p:txBody>
          <a:bodyPr>
            <a:normAutofit/>
          </a:bodyPr>
          <a:lstStyle/>
          <a:p>
            <a:pPr algn="ctr"/>
            <a:r>
              <a:rPr lang="en-US" sz="6600" spc="600" dirty="0">
                <a:solidFill>
                  <a:schemeClr val="bg1"/>
                </a:solidFill>
                <a:effectLst>
                  <a:outerShdw blurRad="38100" dist="38100" dir="2700000" algn="tl">
                    <a:srgbClr val="000000">
                      <a:alpha val="43137"/>
                    </a:srgbClr>
                  </a:outerShdw>
                </a:effectLst>
                <a:latin typeface="Bebas Neue" panose="020B0606020202050201" pitchFamily="34" charset="0"/>
              </a:rPr>
              <a:t>EMPOWERMENT affirmation:</a:t>
            </a:r>
            <a:endPar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endParaRP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11507719"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2701463" y="1798896"/>
            <a:ext cx="6479930" cy="6001643"/>
          </a:xfrm>
          <a:prstGeom prst="rect">
            <a:avLst/>
          </a:prstGeom>
          <a:noFill/>
        </p:spPr>
        <p:txBody>
          <a:bodyPr wrap="square" rtlCol="0">
            <a:spAutoFit/>
          </a:bodyPr>
          <a:lstStyle/>
          <a:p>
            <a:pPr algn="ctr"/>
            <a:r>
              <a:rPr lang="en-US" altLang="en-US" sz="2000" b="1" dirty="0">
                <a:latin typeface="Arial Narrow" panose="020B0606020202030204" pitchFamily="34" charset="0"/>
                <a:sym typeface="Lora" charset="0"/>
              </a:rPr>
              <a:t>We are women with </a:t>
            </a:r>
            <a:r>
              <a:rPr lang="en-US" altLang="en-US" sz="2000" b="1" dirty="0">
                <a:solidFill>
                  <a:srgbClr val="660066"/>
                </a:solidFill>
                <a:latin typeface="Arial Narrow" panose="020B0606020202030204" pitchFamily="34" charset="0"/>
                <a:sym typeface="Lora" charset="0"/>
              </a:rPr>
              <a:t>Ambition, Inspiration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Motivation</a:t>
            </a:r>
          </a:p>
          <a:p>
            <a:pPr algn="ctr"/>
            <a:endParaRPr lang="en-US" altLang="en-US" sz="2000" b="1" i="1" dirty="0">
              <a:solidFill>
                <a:schemeClr val="bg1"/>
              </a:solidFill>
              <a:latin typeface="Arial Narrow" panose="020B0606020202030204" pitchFamily="34" charset="0"/>
              <a:sym typeface="Lora" charset="0"/>
            </a:endParaRPr>
          </a:p>
          <a:p>
            <a:pPr algn="ctr"/>
            <a:r>
              <a:rPr lang="en-US" altLang="en-US" sz="2000" b="1" dirty="0">
                <a:solidFill>
                  <a:schemeClr val="tx1"/>
                </a:solidFill>
                <a:latin typeface="Arial Narrow" panose="020B0606020202030204" pitchFamily="34" charset="0"/>
                <a:sym typeface="Lora" charset="0"/>
              </a:rPr>
              <a:t>Our Attitudes and Actions will transform our nation.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women with </a:t>
            </a:r>
            <a:r>
              <a:rPr lang="en-US" altLang="en-US" sz="2000" b="1" dirty="0">
                <a:solidFill>
                  <a:srgbClr val="660066"/>
                </a:solidFill>
                <a:latin typeface="Arial Narrow" panose="020B0606020202030204" pitchFamily="34" charset="0"/>
                <a:sym typeface="Lora" charset="0"/>
              </a:rPr>
              <a:t>Competence, Confidence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Character</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walk with </a:t>
            </a:r>
            <a:r>
              <a:rPr lang="en-US" altLang="en-US" sz="2000" b="1" dirty="0">
                <a:solidFill>
                  <a:srgbClr val="660066"/>
                </a:solidFill>
                <a:latin typeface="Arial Narrow" panose="020B0606020202030204" pitchFamily="34" charset="0"/>
                <a:sym typeface="Lora" charset="0"/>
              </a:rPr>
              <a:t>Integrity, while leaving a Legacy.</a:t>
            </a:r>
          </a:p>
          <a:p>
            <a:pPr algn="ctr"/>
            <a:endParaRPr lang="en-US" altLang="en-US" sz="2000" b="1" dirty="0">
              <a:solidFill>
                <a:srgbClr val="FFFFFF"/>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a:t>
            </a:r>
            <a:r>
              <a:rPr lang="en-US" altLang="en-US" sz="2000" b="1" dirty="0">
                <a:solidFill>
                  <a:srgbClr val="660066"/>
                </a:solidFill>
                <a:latin typeface="Arial Narrow" panose="020B0606020202030204" pitchFamily="34" charset="0"/>
                <a:sym typeface="Lora" charset="0"/>
              </a:rPr>
              <a:t>Engaged, Educated </a:t>
            </a:r>
            <a:r>
              <a:rPr lang="en-US" altLang="en-US" sz="2000" b="1" dirty="0">
                <a:latin typeface="Arial Narrow" panose="020B0606020202030204" pitchFamily="34" charset="0"/>
                <a:sym typeface="Lora" charset="0"/>
              </a:rPr>
              <a:t>and </a:t>
            </a:r>
            <a:r>
              <a:rPr lang="en-US" altLang="en-US" sz="2000" b="1" dirty="0">
                <a:solidFill>
                  <a:srgbClr val="660066"/>
                </a:solidFill>
                <a:latin typeface="Arial Narrow" panose="020B0606020202030204" pitchFamily="34" charset="0"/>
                <a:sym typeface="Lora" charset="0"/>
              </a:rPr>
              <a:t>Empowered</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solidFill>
                  <a:srgbClr val="660066"/>
                </a:solidFill>
                <a:latin typeface="Arial Narrow" panose="020B0606020202030204" pitchFamily="34" charset="0"/>
                <a:sym typeface="Lora" charset="0"/>
              </a:rPr>
              <a:t>Endurance</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Wisdom</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is the Source of our Power</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a:t>
            </a:r>
            <a:r>
              <a:rPr lang="en-US" altLang="en-US" sz="2000" b="1" dirty="0">
                <a:solidFill>
                  <a:srgbClr val="660066"/>
                </a:solidFill>
                <a:latin typeface="Arial Narrow" panose="020B0606020202030204" pitchFamily="34" charset="0"/>
                <a:sym typeface="Lora" charset="0"/>
              </a:rPr>
              <a:t>Women of Significance</a:t>
            </a:r>
            <a:r>
              <a:rPr lang="en-US" altLang="en-US" sz="2000" b="1" dirty="0">
                <a:latin typeface="Arial Narrow" panose="020B0606020202030204" pitchFamily="34" charset="0"/>
                <a:sym typeface="Lora" charset="0"/>
              </a:rPr>
              <a:t>, living this </a:t>
            </a:r>
            <a:r>
              <a:rPr lang="en-US" altLang="en-US" sz="2000" b="1" dirty="0">
                <a:solidFill>
                  <a:srgbClr val="660066"/>
                </a:solidFill>
                <a:latin typeface="Arial Narrow" panose="020B0606020202030204" pitchFamily="34" charset="0"/>
                <a:sym typeface="Lora" charset="0"/>
              </a:rPr>
              <a:t>life by Design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move </a:t>
            </a:r>
            <a:r>
              <a:rPr lang="en-US" altLang="en-US" sz="2000" b="1" dirty="0">
                <a:solidFill>
                  <a:srgbClr val="660066"/>
                </a:solidFill>
                <a:latin typeface="Arial Narrow" panose="020B0606020202030204" pitchFamily="34" charset="0"/>
                <a:sym typeface="Lora" charset="0"/>
              </a:rPr>
              <a:t>forward together, “All Women Unite”</a:t>
            </a:r>
            <a:r>
              <a:rPr lang="en-US" altLang="ja-JP" sz="2000" b="1" dirty="0">
                <a:solidFill>
                  <a:schemeClr val="bg1"/>
                </a:solidFill>
                <a:latin typeface="Arial Narrow" panose="020B0606020202030204" pitchFamily="34" charset="0"/>
                <a:sym typeface="Lora" charset="0"/>
              </a:rPr>
              <a:t>.</a:t>
            </a:r>
          </a:p>
          <a:p>
            <a:pPr algn="ctr"/>
            <a:endParaRPr lang="en-US" altLang="en-US" sz="2400" b="1" dirty="0">
              <a:solidFill>
                <a:schemeClr val="bg1"/>
              </a:solidFill>
              <a:latin typeface="Arial Narrow" panose="020B0606020202030204" pitchFamily="34" charset="0"/>
              <a:sym typeface="Lora" charset="0"/>
            </a:endParaRPr>
          </a:p>
          <a:p>
            <a:pPr algn="ctr"/>
            <a:endParaRPr lang="en-US" altLang="en-US" sz="2000" b="1" dirty="0">
              <a:solidFill>
                <a:schemeClr val="bg1"/>
              </a:solidFill>
              <a:latin typeface="Avenir Book" charset="0"/>
              <a:sym typeface="Lora" charset="0"/>
            </a:endParaRPr>
          </a:p>
          <a:p>
            <a:pPr algn="ctr"/>
            <a:endParaRPr lang="en-US" altLang="en-US" sz="2000" b="1" dirty="0">
              <a:solidFill>
                <a:schemeClr val="bg1"/>
              </a:solidFill>
              <a:latin typeface="Avenir Book" charset="0"/>
              <a:sym typeface="Lora" charset="0"/>
            </a:endParaRPr>
          </a:p>
          <a:p>
            <a:pPr algn="ctr"/>
            <a:endParaRPr lang="en-US" altLang="en-US" sz="2000" b="1" dirty="0">
              <a:solidFill>
                <a:srgbClr val="85B4D9"/>
              </a:solidFill>
              <a:latin typeface="Avenir Book" charset="0"/>
              <a:sym typeface="Lora" charset="0"/>
            </a:endParaRPr>
          </a:p>
        </p:txBody>
      </p:sp>
      <p:sp>
        <p:nvSpPr>
          <p:cNvPr id="21" name="TextBox 20">
            <a:extLst>
              <a:ext uri="{FF2B5EF4-FFF2-40B4-BE49-F238E27FC236}">
                <a16:creationId xmlns:a16="http://schemas.microsoft.com/office/drawing/2014/main" id="{769D9901-1CCD-4F66-8470-52940242D35B}"/>
              </a:ext>
            </a:extLst>
          </p:cNvPr>
          <p:cNvSpPr txBox="1"/>
          <p:nvPr/>
        </p:nvSpPr>
        <p:spPr>
          <a:xfrm>
            <a:off x="8150469" y="6627176"/>
            <a:ext cx="3446585" cy="338554"/>
          </a:xfrm>
          <a:prstGeom prst="rect">
            <a:avLst/>
          </a:prstGeom>
          <a:noFill/>
        </p:spPr>
        <p:txBody>
          <a:bodyPr wrap="square" rtlCol="0">
            <a:spAutoFit/>
          </a:bodyPr>
          <a:lstStyle/>
          <a:p>
            <a:r>
              <a:rPr lang="en-US" altLang="en-US" sz="800" dirty="0"/>
              <a:t>© Copyright 2017. AIMHigh Empowerment Institute Inc. All Rights Reserved</a:t>
            </a:r>
          </a:p>
          <a:p>
            <a:endParaRPr lang="en-US" sz="800" dirty="0"/>
          </a:p>
        </p:txBody>
      </p:sp>
    </p:spTree>
    <p:extLst>
      <p:ext uri="{BB962C8B-B14F-4D97-AF65-F5344CB8AC3E}">
        <p14:creationId xmlns:p14="http://schemas.microsoft.com/office/powerpoint/2010/main" val="20495360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3252</TotalTime>
  <Words>238</Words>
  <Application>Microsoft Office PowerPoint</Application>
  <PresentationFormat>Widescreen</PresentationFormat>
  <Paragraphs>41</Paragraphs>
  <Slides>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游ゴシック</vt:lpstr>
      <vt:lpstr>Arial</vt:lpstr>
      <vt:lpstr>Arial Narrow</vt:lpstr>
      <vt:lpstr>Avenir Book</vt:lpstr>
      <vt:lpstr>Bebas Neue</vt:lpstr>
      <vt:lpstr>Calibri</vt:lpstr>
      <vt:lpstr>Calibri Light</vt:lpstr>
      <vt:lpstr>Lora</vt:lpstr>
      <vt:lpstr>Office Theme</vt:lpstr>
      <vt:lpstr>PowerPoint Presentation</vt:lpstr>
      <vt:lpstr>SESSION OBECTIVES:</vt:lpstr>
      <vt:lpstr>PowerPoint Presentation</vt:lpstr>
      <vt:lpstr>EMPOWERMENT affirmation:</vt:lpstr>
      <vt:lpstr>EMPOWERMENT affirmation: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AIMHIGH empowerment institute</dc:title>
  <dc:creator>Riley Gray</dc:creator>
  <cp:lastModifiedBy>Riley Gray</cp:lastModifiedBy>
  <cp:revision>105</cp:revision>
  <dcterms:created xsi:type="dcterms:W3CDTF">2017-10-09T20:44:42Z</dcterms:created>
  <dcterms:modified xsi:type="dcterms:W3CDTF">2018-09-17T07:10:17Z</dcterms:modified>
</cp:coreProperties>
</file>