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3" r:id="rId4"/>
    <p:sldId id="264" r:id="rId5"/>
    <p:sldId id="268" r:id="rId6"/>
    <p:sldId id="270" r:id="rId7"/>
    <p:sldId id="271" r:id="rId8"/>
    <p:sldId id="260" r:id="rId9"/>
    <p:sldId id="267" r:id="rId10"/>
    <p:sldId id="269" r:id="rId11"/>
    <p:sldId id="265" r:id="rId12"/>
    <p:sldId id="266" r:id="rId13"/>
    <p:sldId id="262" r:id="rId14"/>
    <p:sldId id="26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5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watch?v=6n1PMOXm6P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GmDqeZr97w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553915" y="3414346"/>
            <a:ext cx="11227778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193847" y="1168165"/>
            <a:ext cx="8039100" cy="18200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THE POWER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1306" y="3522213"/>
            <a:ext cx="9640711" cy="1372515"/>
          </a:xfrm>
        </p:spPr>
        <p:txBody>
          <a:bodyPr>
            <a:noAutofit/>
          </a:bodyPr>
          <a:lstStyle/>
          <a:p>
            <a:r>
              <a:rPr lang="en-US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OF CHARACTER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5479893" y="2332565"/>
            <a:ext cx="6765502" cy="1827906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8511" y="2651489"/>
            <a:ext cx="11588263" cy="1190057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November 2017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5760922" y="2469278"/>
            <a:ext cx="6203443" cy="155448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BB6627-7DE3-4C66-A2D3-AF69044B2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34" y="109728"/>
            <a:ext cx="5228903" cy="655624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191F5C-C82D-450E-98AA-B880232D41E9}"/>
              </a:ext>
            </a:extLst>
          </p:cNvPr>
          <p:cNvSpPr txBox="1"/>
          <p:nvPr/>
        </p:nvSpPr>
        <p:spPr>
          <a:xfrm>
            <a:off x="5720461" y="4479395"/>
            <a:ext cx="63181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INVITE YOUR FAMILY AND FRIENDS!!!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415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44768"/>
            <a:ext cx="11620500" cy="1325563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CLASS DISCUSSIONS: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26022" y="2057801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1. Ask students to discuss their interpretation of the AIMHigh Character Philosophy</a:t>
            </a:r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5C4C3-482C-476C-A3BF-A780DBDE844E}"/>
              </a:ext>
            </a:extLst>
          </p:cNvPr>
          <p:cNvSpPr txBox="1"/>
          <p:nvPr/>
        </p:nvSpPr>
        <p:spPr>
          <a:xfrm>
            <a:off x="126022" y="4469814"/>
            <a:ext cx="1085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3. Ask students to discuss areas in which their reputation may not be in alignment with their character. </a:t>
            </a:r>
            <a:r>
              <a:rPr lang="en-US" dirty="0"/>
              <a:t>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26022" y="3268531"/>
            <a:ext cx="11699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2. Discuss with students, which of the CharacteR5  traits do they need the most improvement.       	</a:t>
            </a:r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045" y="102081"/>
            <a:ext cx="11620500" cy="1325563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MEDIA RESOURCES: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946030" y="2894152"/>
            <a:ext cx="7822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Show video: AIMHigh Insights Reputation vs. Character</a:t>
            </a:r>
            <a:endParaRPr lang="en-US" dirty="0">
              <a:latin typeface="Arial Narrow" panose="020B0606020202030204" pitchFamily="34" charset="0"/>
            </a:endParaRPr>
          </a:p>
          <a:p>
            <a:pPr algn="ctr"/>
            <a:r>
              <a:rPr lang="en-US" b="1" u="sng" dirty="0">
                <a:hlinkClick r:id="rId2"/>
              </a:rPr>
              <a:t>https://www.youtube.com/watch?v=6n1PMOXm6PM</a:t>
            </a:r>
            <a:endParaRPr lang="en-US" dirty="0"/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946030" y="4097103"/>
            <a:ext cx="7507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ASSIGNMENT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:  </a:t>
            </a:r>
            <a:r>
              <a:rPr lang="en-US" dirty="0">
                <a:latin typeface="Arial Narrow" panose="020B0606020202030204" pitchFamily="34" charset="0"/>
              </a:rPr>
              <a:t>Students should continue preparation for the induction ceremony. </a:t>
            </a:r>
          </a:p>
          <a:p>
            <a:pPr algn="ctr"/>
            <a:endParaRPr lang="en-US" altLang="en-US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36" y="5987562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5985856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00" y="5976207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4358987" y="6324477"/>
            <a:ext cx="2546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/>
                <a:cs typeface="Arial Narrow"/>
              </a:rPr>
              <a:t>Follow us @</a:t>
            </a:r>
            <a:r>
              <a:rPr lang="en-US" b="1" dirty="0" err="1">
                <a:latin typeface="Arial Narrow"/>
                <a:cs typeface="Arial Narrow"/>
              </a:rPr>
              <a:t>aimhighei</a:t>
            </a:r>
            <a:endParaRPr lang="en-US" b="1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407" y="112753"/>
            <a:ext cx="11620500" cy="1325563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48022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769" y="166111"/>
            <a:ext cx="11620500" cy="1325563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8102451" cy="1325563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SESSION OBJECTIVES: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3496985"/>
          </a:xfrm>
        </p:spPr>
        <p:txBody>
          <a:bodyPr>
            <a:normAutofit fontScale="92500" lnSpcReduction="10000"/>
          </a:bodyPr>
          <a:lstStyle/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Define Character and learn the AIMHigh Character Philosophy 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Know the AIMHigh Character Philosophy and articulate its meaning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Learn the AIMHigh Principles of good Characte</a:t>
            </a:r>
            <a:r>
              <a:rPr lang="en-US" dirty="0">
                <a:solidFill>
                  <a:srgbClr val="002060"/>
                </a:solidFill>
                <a:latin typeface="Arial Narrow" panose="020B0606020202030204" pitchFamily="34" charset="0"/>
              </a:rPr>
              <a:t>R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Learn how to build academic, personal, professional and social character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Receive their Reputation vs. Character Analysis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5FCF24-2DDB-40E2-A77F-AACF65636E05}"/>
              </a:ext>
            </a:extLst>
          </p:cNvPr>
          <p:cNvSpPr txBox="1"/>
          <p:nvPr/>
        </p:nvSpPr>
        <p:spPr>
          <a:xfrm>
            <a:off x="6360877" y="3488393"/>
            <a:ext cx="263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DC3CA59-F35F-4B1A-A8B8-B30C5AE6D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149" y="3459693"/>
            <a:ext cx="2235041" cy="139690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LET’S CONNECT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69" y="1982504"/>
            <a:ext cx="1177630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ICEBREAKER: </a:t>
            </a:r>
            <a:r>
              <a:rPr lang="en-US" sz="3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THE IMPORTANCE OF BEING AUTHENIC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3A8AA4-81EC-4A62-A382-240BC8B97505}"/>
              </a:ext>
            </a:extLst>
          </p:cNvPr>
          <p:cNvSpPr txBox="1"/>
          <p:nvPr/>
        </p:nvSpPr>
        <p:spPr>
          <a:xfrm>
            <a:off x="3300669" y="3788811"/>
            <a:ext cx="6538997" cy="36933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lvl="3"/>
            <a:r>
              <a:rPr lang="en-US" u="sng" dirty="0">
                <a:hlinkClick r:id="rId3"/>
              </a:rPr>
              <a:t>https://www.youtube.com/watch?v=5GmDqeZr97w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BC74B1-A7B6-41B6-968D-8D86E6FADF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831" y="3743090"/>
            <a:ext cx="380647" cy="4607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7A777A9-95C3-4A0C-8226-ACA591EFCB77}"/>
              </a:ext>
            </a:extLst>
          </p:cNvPr>
          <p:cNvSpPr/>
          <p:nvPr/>
        </p:nvSpPr>
        <p:spPr>
          <a:xfrm>
            <a:off x="256140" y="3346670"/>
            <a:ext cx="11483613" cy="923192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2652889" y="193782"/>
            <a:ext cx="953911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7651" y="231753"/>
            <a:ext cx="8577276" cy="1190057"/>
          </a:xfrm>
          <a:noFill/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CHARACTER PHILOSOPHY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878667" y="320935"/>
            <a:ext cx="9103783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C9F6D9-3F30-4142-99CA-A4036B1C8118}"/>
              </a:ext>
            </a:extLst>
          </p:cNvPr>
          <p:cNvSpPr txBox="1"/>
          <p:nvPr/>
        </p:nvSpPr>
        <p:spPr>
          <a:xfrm>
            <a:off x="802161" y="3342652"/>
            <a:ext cx="10574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Arial Narrow"/>
                <a:cs typeface="Arial Narrow"/>
              </a:rPr>
              <a:t>The fundamental belief of the AIMHigh program as it relates to the importance of being a person with good character.</a:t>
            </a:r>
          </a:p>
        </p:txBody>
      </p:sp>
    </p:spTree>
    <p:extLst>
      <p:ext uri="{BB962C8B-B14F-4D97-AF65-F5344CB8AC3E}">
        <p14:creationId xmlns:p14="http://schemas.microsoft.com/office/powerpoint/2010/main" val="45565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1746587" y="2001918"/>
            <a:ext cx="85972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/>
                <a:cs typeface="Arial Narrow"/>
              </a:rPr>
              <a:t>Your words set the bar, but your actions show us who you are.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D4423E-C623-45C2-97D1-522F3A3F2010}"/>
              </a:ext>
            </a:extLst>
          </p:cNvPr>
          <p:cNvSpPr/>
          <p:nvPr/>
        </p:nvSpPr>
        <p:spPr>
          <a:xfrm>
            <a:off x="2334030" y="2968507"/>
            <a:ext cx="7507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/>
                <a:cs typeface="Arial Narrow"/>
              </a:rPr>
              <a:t>Although it’s easy to talk, your words tell us your truth.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7A603ED-86B7-433C-B32B-8E14E8331452}"/>
              </a:ext>
            </a:extLst>
          </p:cNvPr>
          <p:cNvSpPr/>
          <p:nvPr/>
        </p:nvSpPr>
        <p:spPr>
          <a:xfrm>
            <a:off x="526903" y="3975259"/>
            <a:ext cx="113287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DO NOT ALLOW YOUR EGO TO WRITE CHECKS THAT YOUR CHARACTER CAN’T CASH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THE POWER OF YOUR WORDS: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7B9F95-7569-43F0-895D-3C467FCD6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941" y="4571835"/>
            <a:ext cx="3974973" cy="2237342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730477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172888" y="2277921"/>
            <a:ext cx="79944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/>
                <a:cs typeface="Arial Narrow"/>
              </a:rPr>
              <a:t>Share the most common New Year’s resolutions that often are said.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D4423E-C623-45C2-97D1-522F3A3F2010}"/>
              </a:ext>
            </a:extLst>
          </p:cNvPr>
          <p:cNvSpPr/>
          <p:nvPr/>
        </p:nvSpPr>
        <p:spPr>
          <a:xfrm>
            <a:off x="179680" y="3085898"/>
            <a:ext cx="116878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/>
                <a:cs typeface="Arial Narrow"/>
              </a:rPr>
              <a:t>What are the most used excuses that people say to explain why they didn’t complete their resolution.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7A603ED-86B7-433C-B32B-8E14E8331452}"/>
              </a:ext>
            </a:extLst>
          </p:cNvPr>
          <p:cNvSpPr/>
          <p:nvPr/>
        </p:nvSpPr>
        <p:spPr>
          <a:xfrm>
            <a:off x="192104" y="3890123"/>
            <a:ext cx="6058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What can we do to make sure we keep our word?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5439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WHAT WE SAY vs. WHAT WE DO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23095C-DEE5-4EF3-8A0A-52ECD498B6F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213" y="3913874"/>
            <a:ext cx="3031233" cy="303123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762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5402962" y="3385902"/>
            <a:ext cx="66095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/>
                <a:cs typeface="Arial Narrow"/>
              </a:rPr>
              <a:t>How did the rise of social media lead to people seeking </a:t>
            </a:r>
          </a:p>
          <a:p>
            <a:pPr algn="ctr"/>
            <a:r>
              <a:rPr lang="en-US" sz="2400" dirty="0">
                <a:solidFill>
                  <a:srgbClr val="FF9900"/>
                </a:solidFill>
                <a:latin typeface="Arial Narrow"/>
                <a:cs typeface="Arial Narrow"/>
              </a:rPr>
              <a:t>perceived success vs. actual progress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REPUTATION VS.CHARACTER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E1F275-C8A7-47B5-A6F3-02AD65AB1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69" y="1998216"/>
            <a:ext cx="5414693" cy="3883838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495771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KEY PRINCIPLES: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94A677-D5C7-498C-AEB4-19F1AC2B741C}"/>
              </a:ext>
            </a:extLst>
          </p:cNvPr>
          <p:cNvSpPr txBox="1"/>
          <p:nvPr/>
        </p:nvSpPr>
        <p:spPr>
          <a:xfrm>
            <a:off x="1563979" y="2766140"/>
            <a:ext cx="86844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PRINCIPLES OF GOOD CHARACTE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1175770" y="3553712"/>
            <a:ext cx="10131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 Narrow" panose="020B0606020202030204" pitchFamily="34" charset="0"/>
              </a:rPr>
              <a:t>The AIMHigh principles of great character comprised of 5 traits students must develop.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361400-560D-4F42-955D-CEAE33C5CEAF}"/>
              </a:ext>
            </a:extLst>
          </p:cNvPr>
          <p:cNvSpPr txBox="1"/>
          <p:nvPr/>
        </p:nvSpPr>
        <p:spPr>
          <a:xfrm>
            <a:off x="9468653" y="2646619"/>
            <a:ext cx="574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40377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E731181-F1A1-43B5-B710-EC08A92A5942}"/>
              </a:ext>
            </a:extLst>
          </p:cNvPr>
          <p:cNvSpPr/>
          <p:nvPr/>
        </p:nvSpPr>
        <p:spPr>
          <a:xfrm>
            <a:off x="0" y="-6672"/>
            <a:ext cx="10831342" cy="1255871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89657F8-4C0E-42CB-A25B-1A3B521172DD}"/>
              </a:ext>
            </a:extLst>
          </p:cNvPr>
          <p:cNvCxnSpPr>
            <a:cxnSpLocks/>
          </p:cNvCxnSpPr>
          <p:nvPr/>
        </p:nvCxnSpPr>
        <p:spPr>
          <a:xfrm>
            <a:off x="3275950" y="409874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1B9D5BB-BD05-462C-AE53-62F58D2B94DB}"/>
              </a:ext>
            </a:extLst>
          </p:cNvPr>
          <p:cNvCxnSpPr>
            <a:cxnSpLocks/>
          </p:cNvCxnSpPr>
          <p:nvPr/>
        </p:nvCxnSpPr>
        <p:spPr>
          <a:xfrm>
            <a:off x="4261909" y="1249199"/>
            <a:ext cx="0" cy="5608801"/>
          </a:xfrm>
          <a:prstGeom prst="line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3C86B3B-B447-44BD-A140-9924F01455C7}"/>
              </a:ext>
            </a:extLst>
          </p:cNvPr>
          <p:cNvSpPr txBox="1"/>
          <p:nvPr/>
        </p:nvSpPr>
        <p:spPr>
          <a:xfrm>
            <a:off x="177273" y="1447409"/>
            <a:ext cx="3267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RESPECT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198DE59-94EF-421E-8321-1340CC7041CB}"/>
              </a:ext>
            </a:extLst>
          </p:cNvPr>
          <p:cNvSpPr txBox="1"/>
          <p:nvPr/>
        </p:nvSpPr>
        <p:spPr>
          <a:xfrm>
            <a:off x="177273" y="2355665"/>
            <a:ext cx="2781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RESPONSIBLE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AD9CEC8-BCAC-4810-A6DE-911C58F0AF04}"/>
              </a:ext>
            </a:extLst>
          </p:cNvPr>
          <p:cNvSpPr txBox="1"/>
          <p:nvPr/>
        </p:nvSpPr>
        <p:spPr>
          <a:xfrm>
            <a:off x="198618" y="3454580"/>
            <a:ext cx="3177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RELIABLE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4ADD8C-F541-48A5-AE9D-5F74B6C6FDEF}"/>
              </a:ext>
            </a:extLst>
          </p:cNvPr>
          <p:cNvSpPr txBox="1"/>
          <p:nvPr/>
        </p:nvSpPr>
        <p:spPr>
          <a:xfrm>
            <a:off x="4351728" y="1335486"/>
            <a:ext cx="65055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The ability to show consideration or regard to others regardless of race, ethnicity, sexual orientation, economic status etc. Treating yourself and others with dignity.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8885D71-92A6-4F9C-A266-324CE37D3BF2}"/>
              </a:ext>
            </a:extLst>
          </p:cNvPr>
          <p:cNvSpPr txBox="1"/>
          <p:nvPr/>
        </p:nvSpPr>
        <p:spPr>
          <a:xfrm>
            <a:off x="4119008" y="2518248"/>
            <a:ext cx="7400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Being answerable and/or accountable for your actions and/or decisions. Not engaging in blaming or finding excuses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10231F8-9F41-44E7-9895-10AE2945B3B3}"/>
              </a:ext>
            </a:extLst>
          </p:cNvPr>
          <p:cNvSpPr txBox="1"/>
          <p:nvPr/>
        </p:nvSpPr>
        <p:spPr>
          <a:xfrm>
            <a:off x="4351728" y="3759311"/>
            <a:ext cx="7400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The ability to be honest and trustworthy by keeping your word and your commitments.  Living with uncompromised integrity.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30E236F-827B-4375-AEF5-A6EE6A66FF82}"/>
              </a:ext>
            </a:extLst>
          </p:cNvPr>
          <p:cNvSpPr txBox="1"/>
          <p:nvPr/>
        </p:nvSpPr>
        <p:spPr>
          <a:xfrm>
            <a:off x="177273" y="4717944"/>
            <a:ext cx="4577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RESOURCEFUL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8D306E6-FC10-4E88-94F2-7AB653FD8E2E}"/>
              </a:ext>
            </a:extLst>
          </p:cNvPr>
          <p:cNvCxnSpPr>
            <a:cxnSpLocks/>
          </p:cNvCxnSpPr>
          <p:nvPr/>
        </p:nvCxnSpPr>
        <p:spPr>
          <a:xfrm flipH="1">
            <a:off x="277786" y="4689343"/>
            <a:ext cx="10957627" cy="0"/>
          </a:xfrm>
          <a:prstGeom prst="line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94FFA9EF-73E2-4AF0-8B4D-A3E6C87EBB55}"/>
              </a:ext>
            </a:extLst>
          </p:cNvPr>
          <p:cNvSpPr txBox="1"/>
          <p:nvPr/>
        </p:nvSpPr>
        <p:spPr>
          <a:xfrm>
            <a:off x="3878090" y="4948776"/>
            <a:ext cx="7400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The ability to be creative and imaginative to overcome difficult situations. Maximizing the use  of your available resources.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884542E-45E0-4B64-87B5-E2D1BF059247}"/>
              </a:ext>
            </a:extLst>
          </p:cNvPr>
          <p:cNvCxnSpPr>
            <a:cxnSpLocks/>
          </p:cNvCxnSpPr>
          <p:nvPr/>
        </p:nvCxnSpPr>
        <p:spPr>
          <a:xfrm flipH="1">
            <a:off x="277785" y="5800104"/>
            <a:ext cx="10957627" cy="0"/>
          </a:xfrm>
          <a:prstGeom prst="line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7FF1D41-15FF-40A1-97A6-FA1CA0999D0E}"/>
              </a:ext>
            </a:extLst>
          </p:cNvPr>
          <p:cNvCxnSpPr>
            <a:cxnSpLocks/>
          </p:cNvCxnSpPr>
          <p:nvPr/>
        </p:nvCxnSpPr>
        <p:spPr>
          <a:xfrm flipH="1">
            <a:off x="277785" y="3451326"/>
            <a:ext cx="10957627" cy="0"/>
          </a:xfrm>
          <a:prstGeom prst="line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17582A6-B9C3-4BE2-A4F9-64E0A314C04D}"/>
              </a:ext>
            </a:extLst>
          </p:cNvPr>
          <p:cNvCxnSpPr>
            <a:cxnSpLocks/>
          </p:cNvCxnSpPr>
          <p:nvPr/>
        </p:nvCxnSpPr>
        <p:spPr>
          <a:xfrm flipH="1">
            <a:off x="277786" y="2315517"/>
            <a:ext cx="10957627" cy="0"/>
          </a:xfrm>
          <a:prstGeom prst="line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CA5101A-6224-49BE-B308-35531A1F2C14}"/>
              </a:ext>
            </a:extLst>
          </p:cNvPr>
          <p:cNvSpPr txBox="1"/>
          <p:nvPr/>
        </p:nvSpPr>
        <p:spPr>
          <a:xfrm>
            <a:off x="177273" y="5804213"/>
            <a:ext cx="4577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RESILIENCE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E7758B-4862-4730-9060-0CAF69DE4B66}"/>
              </a:ext>
            </a:extLst>
          </p:cNvPr>
          <p:cNvSpPr txBox="1"/>
          <p:nvPr/>
        </p:nvSpPr>
        <p:spPr>
          <a:xfrm>
            <a:off x="4119009" y="6086499"/>
            <a:ext cx="7400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The ability to successfully adapt to life tasks in the face of social disadvantage </a:t>
            </a:r>
          </a:p>
          <a:p>
            <a:pPr algn="ctr"/>
            <a:r>
              <a:rPr lang="en-US" dirty="0">
                <a:latin typeface="Arial Narrow" panose="020B0606020202030204" pitchFamily="34" charset="0"/>
              </a:rPr>
              <a:t>or highly adverse conditions. Demonstrating Grit pursuit of goals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E496E95-7D6F-44FC-89D4-1CC033266B3F}"/>
              </a:ext>
            </a:extLst>
          </p:cNvPr>
          <p:cNvSpPr txBox="1"/>
          <p:nvPr/>
        </p:nvSpPr>
        <p:spPr>
          <a:xfrm>
            <a:off x="8474177" y="195736"/>
            <a:ext cx="263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794A677-D5C7-498C-AEB4-19F1AC2B741C}"/>
              </a:ext>
            </a:extLst>
          </p:cNvPr>
          <p:cNvSpPr txBox="1"/>
          <p:nvPr/>
        </p:nvSpPr>
        <p:spPr>
          <a:xfrm>
            <a:off x="507400" y="290270"/>
            <a:ext cx="86844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PRINCIPLES OF GOOD CHARACTER</a:t>
            </a:r>
          </a:p>
        </p:txBody>
      </p:sp>
    </p:spTree>
    <p:extLst>
      <p:ext uri="{BB962C8B-B14F-4D97-AF65-F5344CB8AC3E}">
        <p14:creationId xmlns:p14="http://schemas.microsoft.com/office/powerpoint/2010/main" val="1576251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3249</TotalTime>
  <Words>640</Words>
  <Application>Microsoft Office PowerPoint</Application>
  <PresentationFormat>Widescreen</PresentationFormat>
  <Paragraphs>90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游ゴシック</vt:lpstr>
      <vt:lpstr>Arial</vt:lpstr>
      <vt:lpstr>Arial Narrow</vt:lpstr>
      <vt:lpstr>Avenir Book</vt:lpstr>
      <vt:lpstr>Bebas Neue</vt:lpstr>
      <vt:lpstr>Calibri</vt:lpstr>
      <vt:lpstr>Calibri Light</vt:lpstr>
      <vt:lpstr>Lora</vt:lpstr>
      <vt:lpstr>Office Theme</vt:lpstr>
      <vt:lpstr>OF CHARACTER</vt:lpstr>
      <vt:lpstr>SESSION OBJECTIVES:</vt:lpstr>
      <vt:lpstr>LET’S CONNECT</vt:lpstr>
      <vt:lpstr>CHARACTER PHILOSOPHY</vt:lpstr>
      <vt:lpstr>THE POWER OF YOUR WORDS:</vt:lpstr>
      <vt:lpstr>WHAT WE SAY vs. WHAT WE DO</vt:lpstr>
      <vt:lpstr>REPUTATION VS.CHARACTER</vt:lpstr>
      <vt:lpstr>KEY PRINCIPLES:</vt:lpstr>
      <vt:lpstr>PowerPoint Presentation</vt:lpstr>
      <vt:lpstr>November 2017</vt:lpstr>
      <vt:lpstr>CLASS DISCUSSIONS:</vt:lpstr>
      <vt:lpstr>MEDIA RESOURCES: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125</cp:revision>
  <dcterms:created xsi:type="dcterms:W3CDTF">2017-10-09T20:44:42Z</dcterms:created>
  <dcterms:modified xsi:type="dcterms:W3CDTF">2018-09-17T05:57:56Z</dcterms:modified>
</cp:coreProperties>
</file>