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63" r:id="rId4"/>
    <p:sldId id="264" r:id="rId5"/>
    <p:sldId id="260" r:id="rId6"/>
    <p:sldId id="258" r:id="rId7"/>
    <p:sldId id="265" r:id="rId8"/>
    <p:sldId id="266" r:id="rId9"/>
    <p:sldId id="262" r:id="rId10"/>
    <p:sldId id="261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FA0000"/>
    <a:srgbClr val="FF0000"/>
    <a:srgbClr val="0000CC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6" d="100"/>
          <a:sy n="66" d="100"/>
        </p:scale>
        <p:origin x="250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3134" y="53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83A4B6-7CD6-4ED4-997A-F98D72C13018}" type="datetimeFigureOut">
              <a:rPr lang="en-US" smtClean="0"/>
              <a:t>9/17/2018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48A23D-283D-480E-8531-4D6407B25A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7741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E4B2A2-70D4-4884-A0C1-4357BFD966D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2F5319-2DFB-443F-972D-9A577EAB8A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E66E6F-F01A-40A0-89A4-238919F96D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11A633-01A3-478F-AF20-8C0392CBD9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244578-2E1E-4F0C-A96A-4B945D4796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49608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964134-0400-4D69-97F9-390931BABA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C088044-DF1B-4E0E-85A6-F0865D64FF2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BE6F2B-5E05-402C-9AAB-1E05CB546B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937109-1410-4A43-8BFF-3A4EF154D0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43B28B-50C5-45F3-913C-0F3E6D04BC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29081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884B059-49C5-4D13-A17A-5AB6CA83E24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F7BCC04-BCA4-4674-B3D5-7BF215201E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7EDEBD-DDAE-4C0A-822C-AC2163E89D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2951B3-13CD-43FE-8CCC-7BF63B87D2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6AE99B-DE0F-46A4-A6D7-3BDC50AF88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59692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46F8D6-E68D-4849-A6CE-47C897FEE4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FEE396-A8DF-4FC6-BE39-B9ED3B2C0E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96C616-37A5-4FF2-8CE0-A636282C1B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C4B2B0-D3E0-418C-A390-D52F0F3F85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12223" y="6527677"/>
            <a:ext cx="3777762" cy="365125"/>
          </a:xfrm>
          <a:prstGeom prst="rect">
            <a:avLst/>
          </a:prstGeom>
        </p:spPr>
        <p:txBody>
          <a:bodyPr/>
          <a:lstStyle>
            <a:lvl1pPr>
              <a:defRPr sz="1050"/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E10802-4B6D-4D68-BA1B-197063DE6A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8044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C324E0-22E5-4167-9193-E90A5525B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FF7EB6-21A9-4CDF-9FC0-01E1297C1C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92FF44-90A8-4E0F-9A9E-C948F10748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1B439A-FACE-4BCE-86D3-58CD06D991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655778-05FB-4200-A027-DCDDAD7343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526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A3198E-4D60-4332-BC20-2DC64C5D7D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0DC28E-0C23-4F5F-8016-2AFF83502AF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6CF608-125B-48E7-A384-6371EE20A7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89E9EDD-9E2E-4A64-9147-6BD6AA960C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9/17/2018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61A72CD-407A-4664-9069-73443A023E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B69EDBB-1F2A-454C-972F-CDD0CD3103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51516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EF3C60-3A6D-4728-B6FB-9086139DB6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1D4AE8-F580-4802-9FC6-EBA203E9B0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511DECF-6F99-4F3D-A9DB-3A0F636EF4E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11A257F-B988-4402-A204-401A6FD380C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FF7694E-05DC-46D6-81FD-C674953B13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F6884E0-660E-4905-B81E-0E1FDC1119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9/17/2018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69650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805EBE-9644-4DC7-BD6C-B1C8AD08CE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6F353F4-CDFD-4AFC-B1EC-7BCA9C9A7C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9/17/2018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3777DF4-490F-4B6A-82A3-F633D6C37D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0EA1319-E9C7-4118-B447-59D761CFFA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58808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0BC10A9-88B5-4A67-AF46-2B201B537C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9/17/2018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CC528C3-04AD-4B36-8767-B552B4EE86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4F5FB1-BE24-4F51-84E7-A9FE4E9CDB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83825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BFAC12-5B98-448F-816E-77D927A1F2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9CBDC8-AAED-4202-84B7-3AC07D2BC8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DE250E5-3CDA-4CE6-8B8F-A5E35A1B27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6CDF1F8-AE42-4594-9A24-7919DA86C9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9/17/2018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CD875E-948F-4134-B32E-A8719567AE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637F708-CE43-45E9-9627-5D5702D3C6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9901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803578-784A-4EA8-9FEF-B43D51AB86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D2D0F2E-4119-4D33-9FAA-5A91C34CEA2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771A1C-FCC6-43A2-AA5C-9EA966CA449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914ED4-FB39-49D2-B983-1630B07AF4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9/17/2018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3820EBF-B1D6-4AEA-881E-3787E5CCFF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B9626FD-09BB-495A-B558-B372C708B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97621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22DE211-3ECD-4249-923D-1C182E6620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231C392-5B10-4986-8448-CFC587504F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CC56C4-38AB-4DFD-9D8F-9207BCC12E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179278" y="6515100"/>
            <a:ext cx="4533900" cy="342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© copyright 2017. AIMHigh International, LLC. All Rights Reserved</a:t>
            </a:r>
          </a:p>
          <a:p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06318FC-9EC6-41C8-8E5C-BFEABD30E996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9037" y="6049107"/>
            <a:ext cx="760901" cy="760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4422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www.youtube.com/watch?v=hBkwi0OsVYM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id="{3B9F783B-E2F5-465F-9F0A-206F38C1F76E}"/>
              </a:ext>
            </a:extLst>
          </p:cNvPr>
          <p:cNvSpPr/>
          <p:nvPr/>
        </p:nvSpPr>
        <p:spPr>
          <a:xfrm>
            <a:off x="553915" y="3414346"/>
            <a:ext cx="11227778" cy="1582615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6AE0AF6-33BE-4169-964D-D043B3855BE2}"/>
              </a:ext>
            </a:extLst>
          </p:cNvPr>
          <p:cNvSpPr/>
          <p:nvPr/>
        </p:nvSpPr>
        <p:spPr>
          <a:xfrm>
            <a:off x="0" y="1512276"/>
            <a:ext cx="9126416" cy="1582615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5713E83-0C15-426F-AF2A-55DF41B69883}"/>
              </a:ext>
            </a:extLst>
          </p:cNvPr>
          <p:cNvSpPr txBox="1">
            <a:spLocks/>
          </p:cNvSpPr>
          <p:nvPr/>
        </p:nvSpPr>
        <p:spPr>
          <a:xfrm>
            <a:off x="183174" y="1274883"/>
            <a:ext cx="8039100" cy="182000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8800" b="1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THE POWER</a:t>
            </a:r>
            <a:endParaRPr lang="en-US" sz="8800" b="1" spc="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8B0D460-8DF0-4F15-BB28-A6F01A3BE3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08784" y="3624446"/>
            <a:ext cx="9640711" cy="1372515"/>
          </a:xfrm>
        </p:spPr>
        <p:txBody>
          <a:bodyPr>
            <a:noAutofit/>
          </a:bodyPr>
          <a:lstStyle/>
          <a:p>
            <a:r>
              <a:rPr lang="en-US" sz="8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OF COMPETENCE</a:t>
            </a:r>
          </a:p>
        </p:txBody>
      </p:sp>
    </p:spTree>
    <p:extLst>
      <p:ext uri="{BB962C8B-B14F-4D97-AF65-F5344CB8AC3E}">
        <p14:creationId xmlns:p14="http://schemas.microsoft.com/office/powerpoint/2010/main" val="26343155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12090400" cy="1237212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0" y="219471"/>
            <a:ext cx="11620500" cy="1325563"/>
          </a:xfrm>
        </p:spPr>
        <p:txBody>
          <a:bodyPr>
            <a:normAutofit/>
          </a:bodyPr>
          <a:lstStyle/>
          <a:p>
            <a:pPr algn="ctr"/>
            <a:r>
              <a:rPr lang="en-US" sz="6600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EMPOWERMENT affirmation:</a:t>
            </a:r>
            <a:endParaRPr lang="en-US" sz="6600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bas Neue" panose="020B0606020202050201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187569" y="411787"/>
            <a:ext cx="11507719" cy="808892"/>
          </a:xfrm>
          <a:prstGeom prst="rect">
            <a:avLst/>
          </a:prstGeom>
          <a:noFill/>
          <a:ln w="952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A9FE089-CA57-4CCD-ACE8-30F252315B6B}"/>
              </a:ext>
            </a:extLst>
          </p:cNvPr>
          <p:cNvSpPr txBox="1"/>
          <p:nvPr/>
        </p:nvSpPr>
        <p:spPr>
          <a:xfrm>
            <a:off x="2701463" y="1798896"/>
            <a:ext cx="6479930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We are women with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Ambition, Inspiration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Motivation</a:t>
            </a:r>
          </a:p>
          <a:p>
            <a:pPr algn="ctr"/>
            <a:endParaRPr lang="en-US" altLang="en-US" sz="2000" b="1" i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chemeClr val="tx1"/>
                </a:solidFill>
                <a:latin typeface="Arial Narrow" panose="020B0606020202030204" pitchFamily="34" charset="0"/>
                <a:sym typeface="Lora" charset="0"/>
              </a:rPr>
              <a:t>Our Attitudes and Actions will transform our nation.</a:t>
            </a: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We are women with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Competence, Confidence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Character</a:t>
            </a: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We walk with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Integrity, while leaving a Legacy.</a:t>
            </a:r>
          </a:p>
          <a:p>
            <a:pPr algn="ctr"/>
            <a:endParaRPr lang="en-US" altLang="en-US" sz="2000" b="1" dirty="0">
              <a:solidFill>
                <a:srgbClr val="FFFFFF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We are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Engaged, Educated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and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Empowered</a:t>
            </a: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Endurance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Wisdom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is the Source of our Power</a:t>
            </a: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We are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Women of Significance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, living this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life by Design</a:t>
            </a: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We move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forward together, “All Women Unite”</a:t>
            </a:r>
            <a:r>
              <a:rPr lang="en-US" altLang="ja-JP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.</a:t>
            </a:r>
          </a:p>
          <a:p>
            <a:pPr algn="ctr"/>
            <a:endParaRPr lang="en-US" altLang="en-US" sz="24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venir Book" charset="0"/>
              <a:sym typeface="Lora" charset="0"/>
            </a:endParaRP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venir Book" charset="0"/>
              <a:sym typeface="Lora" charset="0"/>
            </a:endParaRP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venir Book" charset="0"/>
              <a:sym typeface="Lora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69D9901-1CCD-4F66-8470-52940242D35B}"/>
              </a:ext>
            </a:extLst>
          </p:cNvPr>
          <p:cNvSpPr txBox="1"/>
          <p:nvPr/>
        </p:nvSpPr>
        <p:spPr>
          <a:xfrm>
            <a:off x="8150469" y="6627176"/>
            <a:ext cx="34465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800" dirty="0"/>
              <a:t>© Copyright 2017. AIMHigh Empowerment Institute Inc. All Rights Reserved</a:t>
            </a:r>
          </a:p>
          <a:p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20495360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9126416" cy="1237212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0" y="219471"/>
            <a:ext cx="6459415" cy="1325563"/>
          </a:xfrm>
        </p:spPr>
        <p:txBody>
          <a:bodyPr>
            <a:normAutofit/>
          </a:bodyPr>
          <a:lstStyle/>
          <a:p>
            <a:r>
              <a:rPr lang="en-US" sz="6600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SESSION </a:t>
            </a:r>
            <a:r>
              <a:rPr lang="en-US" sz="6600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OBECTIVES: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500C49-862D-4464-9DBA-AF0B470012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6699" y="2045859"/>
            <a:ext cx="11270545" cy="3496985"/>
          </a:xfrm>
        </p:spPr>
        <p:txBody>
          <a:bodyPr/>
          <a:lstStyle/>
          <a:p>
            <a:pPr lvl="0"/>
            <a:r>
              <a:rPr lang="en-US" dirty="0">
                <a:latin typeface="Arial Narrow" panose="020B0606020202030204" pitchFamily="34" charset="0"/>
              </a:rPr>
              <a:t>Know the AIMHigh Competence Philosophy and articulate its meaning</a:t>
            </a:r>
          </a:p>
          <a:p>
            <a:r>
              <a:rPr lang="en-US" dirty="0">
                <a:latin typeface="Arial Narrow" panose="020B0606020202030204" pitchFamily="34" charset="0"/>
              </a:rPr>
              <a:t>Understand Abraham Maslow’s levels of competency </a:t>
            </a:r>
          </a:p>
          <a:p>
            <a:pPr lvl="0"/>
            <a:r>
              <a:rPr lang="en-US" dirty="0">
                <a:latin typeface="Arial Narrow" panose="020B0606020202030204" pitchFamily="34" charset="0"/>
              </a:rPr>
              <a:t>Learn the importance of academic, personal, professional and social competence. </a:t>
            </a:r>
          </a:p>
          <a:p>
            <a:pPr lvl="0"/>
            <a:r>
              <a:rPr lang="en-US" dirty="0">
                <a:latin typeface="Arial Narrow" panose="020B0606020202030204" pitchFamily="34" charset="0"/>
              </a:rPr>
              <a:t>Begin writing their personal story describing who they are. </a:t>
            </a:r>
          </a:p>
          <a:p>
            <a:r>
              <a:rPr lang="en-US" dirty="0">
                <a:latin typeface="Arial Narrow" panose="020B0606020202030204" pitchFamily="34" charset="0"/>
              </a:rPr>
              <a:t>Identify areas in which they need to improve competency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187570" y="411787"/>
            <a:ext cx="8543192" cy="808892"/>
          </a:xfrm>
          <a:prstGeom prst="rect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57241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9126416" cy="1237212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0" y="219471"/>
            <a:ext cx="6459415" cy="1325563"/>
          </a:xfrm>
        </p:spPr>
        <p:txBody>
          <a:bodyPr>
            <a:normAutofit/>
          </a:bodyPr>
          <a:lstStyle/>
          <a:p>
            <a:r>
              <a:rPr lang="en-US" sz="6600" spc="6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Let’s connect</a:t>
            </a:r>
            <a:endParaRPr lang="en-US" sz="6600" spc="3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bas Neue" panose="020B0606020202050201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187570" y="411787"/>
            <a:ext cx="8543192" cy="808892"/>
          </a:xfrm>
          <a:prstGeom prst="rect">
            <a:avLst/>
          </a:prstGeom>
          <a:noFill/>
          <a:ln w="952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1285F86-EAC1-42C5-90B9-F75A7DAAACD5}"/>
              </a:ext>
            </a:extLst>
          </p:cNvPr>
          <p:cNvSpPr txBox="1"/>
          <p:nvPr/>
        </p:nvSpPr>
        <p:spPr>
          <a:xfrm>
            <a:off x="187570" y="1982504"/>
            <a:ext cx="6093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ICEBREAKER: Facts or feelings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4C9F6D9-3F30-4142-99CA-A4036B1C8118}"/>
              </a:ext>
            </a:extLst>
          </p:cNvPr>
          <p:cNvSpPr txBox="1"/>
          <p:nvPr/>
        </p:nvSpPr>
        <p:spPr>
          <a:xfrm>
            <a:off x="2789659" y="4646889"/>
            <a:ext cx="67212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 Narrow" panose="020B0606020202030204" pitchFamily="34" charset="0"/>
              </a:rPr>
              <a:t>Do more people watch power than empire?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33A8AA4-81EC-4A62-A382-240BC8B97505}"/>
              </a:ext>
            </a:extLst>
          </p:cNvPr>
          <p:cNvSpPr txBox="1"/>
          <p:nvPr/>
        </p:nvSpPr>
        <p:spPr>
          <a:xfrm>
            <a:off x="2789659" y="3049427"/>
            <a:ext cx="67212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 Narrow" panose="020B0606020202030204" pitchFamily="34" charset="0"/>
              </a:rPr>
              <a:t>Does Beyoncé make more money than Rihanna?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66D4372-F47B-4689-B164-4F880E136B34}"/>
              </a:ext>
            </a:extLst>
          </p:cNvPr>
          <p:cNvSpPr txBox="1"/>
          <p:nvPr/>
        </p:nvSpPr>
        <p:spPr>
          <a:xfrm>
            <a:off x="2789659" y="3663492"/>
            <a:ext cx="67212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 Narrow" panose="020B0606020202030204" pitchFamily="34" charset="0"/>
              </a:rPr>
              <a:t>Does owning your own business make you better financially than working for someone?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D999F11-D2BE-4C10-9D01-46DCC8F2F6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68021">
            <a:off x="160378" y="3106234"/>
            <a:ext cx="2312832" cy="231283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915C5C9-A1AA-4EAB-858F-93B6AEBC0D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5567" y="3777563"/>
            <a:ext cx="2821857" cy="2652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25258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97A777A9-95C3-4A0C-8226-ACA591EFCB77}"/>
              </a:ext>
            </a:extLst>
          </p:cNvPr>
          <p:cNvSpPr/>
          <p:nvPr/>
        </p:nvSpPr>
        <p:spPr>
          <a:xfrm>
            <a:off x="1332089" y="3346670"/>
            <a:ext cx="9134475" cy="923192"/>
          </a:xfrm>
          <a:prstGeom prst="roundRect">
            <a:avLst/>
          </a:prstGeom>
          <a:solidFill>
            <a:srgbClr val="FF990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2652889" y="172439"/>
            <a:ext cx="9539111" cy="1237212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76979" y="263769"/>
            <a:ext cx="8577276" cy="1190057"/>
          </a:xfrm>
          <a:noFill/>
        </p:spPr>
        <p:txBody>
          <a:bodyPr>
            <a:normAutofit/>
          </a:bodyPr>
          <a:lstStyle/>
          <a:p>
            <a:r>
              <a:rPr lang="en-US" sz="6600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Competence philosophy</a:t>
            </a:r>
            <a:endParaRPr lang="en-US" sz="6600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bas Neue" panose="020B0606020202050201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2878667" y="320935"/>
            <a:ext cx="9103783" cy="940220"/>
          </a:xfrm>
          <a:prstGeom prst="rect">
            <a:avLst/>
          </a:prstGeom>
          <a:noFill/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4C9F6D9-3F30-4142-99CA-A4036B1C8118}"/>
              </a:ext>
            </a:extLst>
          </p:cNvPr>
          <p:cNvSpPr txBox="1"/>
          <p:nvPr/>
        </p:nvSpPr>
        <p:spPr>
          <a:xfrm>
            <a:off x="1143681" y="3577433"/>
            <a:ext cx="93228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700"/>
              </a:spcBef>
            </a:pPr>
            <a:r>
              <a:rPr lang="en-US" altLang="en-US" sz="2400" dirty="0">
                <a:solidFill>
                  <a:srgbClr val="002060"/>
                </a:solidFill>
                <a:latin typeface="Bebas Neue" panose="020B0606020202050201" pitchFamily="34" charset="0"/>
              </a:rPr>
              <a:t>“You will never  give the best of yourself until you discover the rest of yourself”</a:t>
            </a:r>
          </a:p>
        </p:txBody>
      </p:sp>
    </p:spTree>
    <p:extLst>
      <p:ext uri="{BB962C8B-B14F-4D97-AF65-F5344CB8AC3E}">
        <p14:creationId xmlns:p14="http://schemas.microsoft.com/office/powerpoint/2010/main" val="4556532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12090400" cy="1237212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0" y="219471"/>
            <a:ext cx="11620500" cy="1325563"/>
          </a:xfrm>
        </p:spPr>
        <p:txBody>
          <a:bodyPr>
            <a:normAutofit/>
          </a:bodyPr>
          <a:lstStyle/>
          <a:p>
            <a:pPr algn="ctr"/>
            <a:r>
              <a:rPr lang="en-US" sz="6600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Key definitions: </a:t>
            </a:r>
            <a:endParaRPr lang="en-US" sz="6600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bas Neue" panose="020B0606020202050201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187569" y="411787"/>
            <a:ext cx="11507719" cy="808892"/>
          </a:xfrm>
          <a:prstGeom prst="rect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313E606-50CC-4ED1-A9BB-514DB6638F22}"/>
              </a:ext>
            </a:extLst>
          </p:cNvPr>
          <p:cNvCxnSpPr>
            <a:cxnSpLocks/>
          </p:cNvCxnSpPr>
          <p:nvPr/>
        </p:nvCxnSpPr>
        <p:spPr>
          <a:xfrm>
            <a:off x="5242632" y="2126830"/>
            <a:ext cx="0" cy="384690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B932A96F-6333-4C07-9B04-0F73FAE67947}"/>
              </a:ext>
            </a:extLst>
          </p:cNvPr>
          <p:cNvSpPr txBox="1"/>
          <p:nvPr/>
        </p:nvSpPr>
        <p:spPr>
          <a:xfrm>
            <a:off x="6359462" y="2150870"/>
            <a:ext cx="38872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Conscious Incompetence: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94A677-D5C7-498C-AEB4-19F1AC2B741C}"/>
              </a:ext>
            </a:extLst>
          </p:cNvPr>
          <p:cNvSpPr txBox="1"/>
          <p:nvPr/>
        </p:nvSpPr>
        <p:spPr>
          <a:xfrm>
            <a:off x="288120" y="2126830"/>
            <a:ext cx="47211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Unconscious Incompetence: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A9FE089-CA57-4CCD-ACE8-30F252315B6B}"/>
              </a:ext>
            </a:extLst>
          </p:cNvPr>
          <p:cNvSpPr txBox="1"/>
          <p:nvPr/>
        </p:nvSpPr>
        <p:spPr>
          <a:xfrm>
            <a:off x="474400" y="4603435"/>
            <a:ext cx="41225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>
              <a:spcBef>
                <a:spcPts val="700"/>
              </a:spcBef>
              <a:buFont typeface="Arial" panose="020B0604020202020204" pitchFamily="34" charset="0"/>
              <a:buChar char="•"/>
            </a:pPr>
            <a:r>
              <a:rPr lang="en-US" sz="2400" dirty="0">
                <a:latin typeface="Arial Narrow" panose="020B0606020202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You develop a skill in that area but have to think about it.</a:t>
            </a:r>
            <a:endParaRPr lang="en-US" altLang="en-US" sz="2400" dirty="0">
              <a:latin typeface="Arial Narrow" panose="020B060602020203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6B908F4-C7E3-4EC3-AD3A-AF175AFC9581}"/>
              </a:ext>
            </a:extLst>
          </p:cNvPr>
          <p:cNvSpPr txBox="1"/>
          <p:nvPr/>
        </p:nvSpPr>
        <p:spPr>
          <a:xfrm>
            <a:off x="6094165" y="4603436"/>
            <a:ext cx="44178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 algn="ctr">
              <a:buFont typeface="Arial" panose="020B0604020202020204" pitchFamily="34" charset="0"/>
              <a:buChar char="•"/>
            </a:pPr>
            <a:r>
              <a:rPr lang="en-US" sz="2400" dirty="0">
                <a:latin typeface="Arial Narrow" panose="020B0606020202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You are good at a skill and it now comes naturally for you.</a:t>
            </a:r>
            <a:endParaRPr lang="en-US" sz="2400" dirty="0">
              <a:latin typeface="Arial Narrow" panose="020B060602020203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0F5BC8E-AC33-4317-90B7-ED9EAAE71C6E}"/>
              </a:ext>
            </a:extLst>
          </p:cNvPr>
          <p:cNvSpPr txBox="1"/>
          <p:nvPr/>
        </p:nvSpPr>
        <p:spPr>
          <a:xfrm>
            <a:off x="288120" y="3979848"/>
            <a:ext cx="47211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Conscious Competence: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EEA364E-45D0-48A4-BB1A-49E05783F609}"/>
              </a:ext>
            </a:extLst>
          </p:cNvPr>
          <p:cNvSpPr txBox="1"/>
          <p:nvPr/>
        </p:nvSpPr>
        <p:spPr>
          <a:xfrm>
            <a:off x="5942499" y="3990319"/>
            <a:ext cx="47211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Unconscious Competence: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B8D64AC-8665-4CAD-AC33-4E405B88C401}"/>
              </a:ext>
            </a:extLst>
          </p:cNvPr>
          <p:cNvSpPr/>
          <p:nvPr/>
        </p:nvSpPr>
        <p:spPr>
          <a:xfrm>
            <a:off x="700442" y="2782646"/>
            <a:ext cx="389651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Arial Narrow" panose="020B0606020202030204" pitchFamily="34" charset="0"/>
              </a:rPr>
              <a:t>You don't know that you don’t </a:t>
            </a:r>
          </a:p>
          <a:p>
            <a:pPr algn="ctr"/>
            <a:r>
              <a:rPr lang="en-US" sz="2400" dirty="0">
                <a:latin typeface="Arial Narrow" panose="020B0606020202030204" pitchFamily="34" charset="0"/>
              </a:rPr>
              <a:t>know something.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DE6C392-B3B4-4C2E-901F-CC5971E872B5}"/>
              </a:ext>
            </a:extLst>
          </p:cNvPr>
          <p:cNvSpPr/>
          <p:nvPr/>
        </p:nvSpPr>
        <p:spPr>
          <a:xfrm>
            <a:off x="6256685" y="2782646"/>
            <a:ext cx="409278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US" sz="2400" dirty="0">
                <a:latin typeface="Arial Narrow" panose="020B0606020202030204" pitchFamily="34" charset="0"/>
              </a:rPr>
              <a:t>You are now aware that you are </a:t>
            </a:r>
          </a:p>
          <a:p>
            <a:pPr algn="ctr"/>
            <a:r>
              <a:rPr lang="en-US" sz="2400" dirty="0">
                <a:latin typeface="Arial Narrow" panose="020B0606020202030204" pitchFamily="34" charset="0"/>
              </a:rPr>
              <a:t>Incompetent at something,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FADAD18-C664-40C5-B46E-ABC1B0E84501}"/>
              </a:ext>
            </a:extLst>
          </p:cNvPr>
          <p:cNvCxnSpPr>
            <a:cxnSpLocks/>
          </p:cNvCxnSpPr>
          <p:nvPr/>
        </p:nvCxnSpPr>
        <p:spPr>
          <a:xfrm flipH="1">
            <a:off x="700442" y="3834492"/>
            <a:ext cx="1018204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403770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6E731181-F1A1-43B5-B710-EC08A92A5942}"/>
              </a:ext>
            </a:extLst>
          </p:cNvPr>
          <p:cNvSpPr/>
          <p:nvPr/>
        </p:nvSpPr>
        <p:spPr>
          <a:xfrm>
            <a:off x="0" y="-6672"/>
            <a:ext cx="10831342" cy="1255871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989657F8-4C0E-42CB-A25B-1A3B521172DD}"/>
              </a:ext>
            </a:extLst>
          </p:cNvPr>
          <p:cNvCxnSpPr>
            <a:cxnSpLocks/>
          </p:cNvCxnSpPr>
          <p:nvPr/>
        </p:nvCxnSpPr>
        <p:spPr>
          <a:xfrm>
            <a:off x="3275950" y="4098743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>
            <a:extLst>
              <a:ext uri="{FF2B5EF4-FFF2-40B4-BE49-F238E27FC236}">
                <a16:creationId xmlns:a16="http://schemas.microsoft.com/office/drawing/2014/main" id="{2120C9C5-946A-486D-8108-08CDCBE1A116}"/>
              </a:ext>
            </a:extLst>
          </p:cNvPr>
          <p:cNvSpPr txBox="1"/>
          <p:nvPr/>
        </p:nvSpPr>
        <p:spPr>
          <a:xfrm>
            <a:off x="51327" y="182290"/>
            <a:ext cx="967598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spc="3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The 4 competence philosophies 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21B9D5BB-BD05-462C-AE53-62F58D2B94DB}"/>
              </a:ext>
            </a:extLst>
          </p:cNvPr>
          <p:cNvCxnSpPr>
            <a:cxnSpLocks/>
          </p:cNvCxnSpPr>
          <p:nvPr/>
        </p:nvCxnSpPr>
        <p:spPr>
          <a:xfrm>
            <a:off x="4261909" y="1249199"/>
            <a:ext cx="0" cy="5484976"/>
          </a:xfrm>
          <a:prstGeom prst="line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7F37466-4D00-45AA-BDCA-EC18DCC772B0}"/>
              </a:ext>
            </a:extLst>
          </p:cNvPr>
          <p:cNvCxnSpPr>
            <a:cxnSpLocks/>
          </p:cNvCxnSpPr>
          <p:nvPr/>
        </p:nvCxnSpPr>
        <p:spPr>
          <a:xfrm flipH="1">
            <a:off x="266523" y="2586073"/>
            <a:ext cx="9245598" cy="13160"/>
          </a:xfrm>
          <a:prstGeom prst="line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B3C86B3B-B447-44BD-A140-9924F01455C7}"/>
              </a:ext>
            </a:extLst>
          </p:cNvPr>
          <p:cNvSpPr txBox="1"/>
          <p:nvPr/>
        </p:nvSpPr>
        <p:spPr>
          <a:xfrm>
            <a:off x="177273" y="1447409"/>
            <a:ext cx="32677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Academic competencies: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B198DE59-94EF-421E-8321-1340CC7041CB}"/>
              </a:ext>
            </a:extLst>
          </p:cNvPr>
          <p:cNvSpPr txBox="1"/>
          <p:nvPr/>
        </p:nvSpPr>
        <p:spPr>
          <a:xfrm>
            <a:off x="180972" y="2544117"/>
            <a:ext cx="2781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Personal competencies: 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9AD9CEC8-BCAC-4810-A6DE-911C58F0AF04}"/>
              </a:ext>
            </a:extLst>
          </p:cNvPr>
          <p:cNvSpPr txBox="1"/>
          <p:nvPr/>
        </p:nvSpPr>
        <p:spPr>
          <a:xfrm>
            <a:off x="177273" y="3689361"/>
            <a:ext cx="31774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Professional competencies: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B4ADD8C-F541-48A5-AE9D-5F74B6C6FDEF}"/>
              </a:ext>
            </a:extLst>
          </p:cNvPr>
          <p:cNvSpPr txBox="1"/>
          <p:nvPr/>
        </p:nvSpPr>
        <p:spPr>
          <a:xfrm>
            <a:off x="4325767" y="1487394"/>
            <a:ext cx="65055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 Narrow" panose="020B0606020202030204" pitchFamily="34" charset="0"/>
              </a:rPr>
              <a:t>Studying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 Narrow" panose="020B0606020202030204" pitchFamily="34" charset="0"/>
              </a:rPr>
              <a:t>Summarizing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 Narrow" panose="020B0606020202030204" pitchFamily="34" charset="0"/>
              </a:rPr>
              <a:t>Note taking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88885D71-92A6-4F9C-A266-324CE37D3BF2}"/>
              </a:ext>
            </a:extLst>
          </p:cNvPr>
          <p:cNvSpPr txBox="1"/>
          <p:nvPr/>
        </p:nvSpPr>
        <p:spPr>
          <a:xfrm>
            <a:off x="4325767" y="2940741"/>
            <a:ext cx="74009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 Narrow" panose="020B0606020202030204" pitchFamily="34" charset="0"/>
              </a:rPr>
              <a:t>Self awareness,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 Narrow" panose="020B0606020202030204" pitchFamily="34" charset="0"/>
              </a:rPr>
              <a:t>Self management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D10231F8-9F41-44E7-9895-10AE2945B3B3}"/>
              </a:ext>
            </a:extLst>
          </p:cNvPr>
          <p:cNvSpPr txBox="1"/>
          <p:nvPr/>
        </p:nvSpPr>
        <p:spPr>
          <a:xfrm>
            <a:off x="4325767" y="4094978"/>
            <a:ext cx="74009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 Narrow" panose="020B0606020202030204" pitchFamily="34" charset="0"/>
              </a:rPr>
              <a:t>Leadership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 Narrow" panose="020B0606020202030204" pitchFamily="34" charset="0"/>
              </a:rPr>
              <a:t>Communication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30E236F-827B-4375-AEF5-A6EE6A66FF82}"/>
              </a:ext>
            </a:extLst>
          </p:cNvPr>
          <p:cNvSpPr txBox="1"/>
          <p:nvPr/>
        </p:nvSpPr>
        <p:spPr>
          <a:xfrm>
            <a:off x="177273" y="5096352"/>
            <a:ext cx="45772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Social competencies: 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74AC07B5-A3AE-4589-BAF9-358885BBDA75}"/>
              </a:ext>
            </a:extLst>
          </p:cNvPr>
          <p:cNvCxnSpPr>
            <a:cxnSpLocks/>
          </p:cNvCxnSpPr>
          <p:nvPr/>
        </p:nvCxnSpPr>
        <p:spPr>
          <a:xfrm flipH="1">
            <a:off x="243771" y="3726775"/>
            <a:ext cx="9245598" cy="13160"/>
          </a:xfrm>
          <a:prstGeom prst="line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48D306E6-FC10-4E88-94F2-7AB653FD8E2E}"/>
              </a:ext>
            </a:extLst>
          </p:cNvPr>
          <p:cNvCxnSpPr>
            <a:cxnSpLocks/>
          </p:cNvCxnSpPr>
          <p:nvPr/>
        </p:nvCxnSpPr>
        <p:spPr>
          <a:xfrm flipH="1">
            <a:off x="243771" y="5124590"/>
            <a:ext cx="9245598" cy="13160"/>
          </a:xfrm>
          <a:prstGeom prst="line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21C3A32F-DAF3-44C9-849E-C42DDCFBBFBA}"/>
              </a:ext>
            </a:extLst>
          </p:cNvPr>
          <p:cNvCxnSpPr>
            <a:cxnSpLocks/>
          </p:cNvCxnSpPr>
          <p:nvPr/>
        </p:nvCxnSpPr>
        <p:spPr>
          <a:xfrm flipH="1">
            <a:off x="266523" y="6711455"/>
            <a:ext cx="9245598" cy="13160"/>
          </a:xfrm>
          <a:prstGeom prst="line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94FFA9EF-73E2-4AF0-8B4D-A3E6C87EBB55}"/>
              </a:ext>
            </a:extLst>
          </p:cNvPr>
          <p:cNvSpPr txBox="1"/>
          <p:nvPr/>
        </p:nvSpPr>
        <p:spPr>
          <a:xfrm>
            <a:off x="4325767" y="5521031"/>
            <a:ext cx="74009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 Narrow" panose="020B0606020202030204" pitchFamily="34" charset="0"/>
              </a:rPr>
              <a:t>Interpersonal Skills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 Narrow" panose="020B0606020202030204" pitchFamily="34" charset="0"/>
              </a:rPr>
              <a:t>Cultural Awareness</a:t>
            </a:r>
          </a:p>
        </p:txBody>
      </p:sp>
    </p:spTree>
    <p:extLst>
      <p:ext uri="{BB962C8B-B14F-4D97-AF65-F5344CB8AC3E}">
        <p14:creationId xmlns:p14="http://schemas.microsoft.com/office/powerpoint/2010/main" val="8703415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7280031" cy="1237212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0" y="219471"/>
            <a:ext cx="11620500" cy="1325563"/>
          </a:xfrm>
        </p:spPr>
        <p:txBody>
          <a:bodyPr>
            <a:normAutofit/>
          </a:bodyPr>
          <a:lstStyle/>
          <a:p>
            <a:r>
              <a:rPr lang="en-US" sz="6600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Class discussion:</a:t>
            </a:r>
            <a:endParaRPr lang="en-US" sz="6600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bas Neue" panose="020B0606020202050201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187569" y="411787"/>
            <a:ext cx="6740769" cy="808892"/>
          </a:xfrm>
          <a:prstGeom prst="rect">
            <a:avLst/>
          </a:prstGeom>
          <a:noFill/>
          <a:ln w="952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A9FE089-CA57-4CCD-ACE8-30F252315B6B}"/>
              </a:ext>
            </a:extLst>
          </p:cNvPr>
          <p:cNvSpPr txBox="1"/>
          <p:nvPr/>
        </p:nvSpPr>
        <p:spPr>
          <a:xfrm>
            <a:off x="126022" y="1823441"/>
            <a:ext cx="108585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000" dirty="0">
                <a:latin typeface="Arial Narrow" panose="020B0606020202030204" pitchFamily="34" charset="0"/>
              </a:rPr>
              <a:t>1.Ask students to discuss their interpretation of the AIMHigh Competence Philosophy</a:t>
            </a: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venir Book" charset="0"/>
              <a:sym typeface="Lora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3A5C4C3-482C-476C-A3BF-A780DBDE844E}"/>
              </a:ext>
            </a:extLst>
          </p:cNvPr>
          <p:cNvSpPr txBox="1"/>
          <p:nvPr/>
        </p:nvSpPr>
        <p:spPr>
          <a:xfrm>
            <a:off x="126022" y="3230232"/>
            <a:ext cx="1085850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Arial Narrow" panose="020B0606020202030204" pitchFamily="34" charset="0"/>
              </a:rPr>
              <a:t>3. Ask students to rank the competencies in which they need the most assistance at this point of their life (Academic, Personal, Professional, Social) .  1 will indicate that they need the most help in the category and use 4 to indicate the category they need the least help. </a:t>
            </a:r>
          </a:p>
          <a:p>
            <a:r>
              <a:rPr lang="en-US" dirty="0"/>
              <a:t> 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385ABC1-D61D-452D-B4A4-6922D585FB4C}"/>
              </a:ext>
            </a:extLst>
          </p:cNvPr>
          <p:cNvSpPr txBox="1"/>
          <p:nvPr/>
        </p:nvSpPr>
        <p:spPr>
          <a:xfrm>
            <a:off x="126022" y="4465170"/>
            <a:ext cx="11761178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Arial Narrow" panose="020B0606020202030204" pitchFamily="34" charset="0"/>
              </a:rPr>
              <a:t>4.Remind students that although they may be weak in certain areas, they could work together to help each other improve. </a:t>
            </a:r>
          </a:p>
          <a:p>
            <a:r>
              <a:rPr lang="en-US" dirty="0"/>
              <a:t>		</a:t>
            </a: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venir Book" charset="0"/>
              <a:sym typeface="Lora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E327A7B-4436-4187-97B9-BAC468A722C2}"/>
              </a:ext>
            </a:extLst>
          </p:cNvPr>
          <p:cNvSpPr txBox="1"/>
          <p:nvPr/>
        </p:nvSpPr>
        <p:spPr>
          <a:xfrm>
            <a:off x="126022" y="2522346"/>
            <a:ext cx="116996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000" dirty="0">
                <a:latin typeface="Arial Narrow" panose="020B0606020202030204" pitchFamily="34" charset="0"/>
              </a:rPr>
              <a:t>2. Have students express the areas of their life that they feel competent about and areas in which they feel incompetent. </a:t>
            </a: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venir Book" charset="0"/>
              <a:sym typeface="Lor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60035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7280031" cy="1237212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0" y="219471"/>
            <a:ext cx="11620500" cy="1325563"/>
          </a:xfrm>
        </p:spPr>
        <p:txBody>
          <a:bodyPr>
            <a:normAutofit/>
          </a:bodyPr>
          <a:lstStyle/>
          <a:p>
            <a:r>
              <a:rPr lang="en-US" sz="6600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Media resource:</a:t>
            </a:r>
            <a:endParaRPr lang="en-US" sz="6600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bas Neue" panose="020B0606020202050201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227134" y="385410"/>
            <a:ext cx="6740769" cy="808892"/>
          </a:xfrm>
          <a:prstGeom prst="rect">
            <a:avLst/>
          </a:prstGeom>
          <a:noFill/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A9FE089-CA57-4CCD-ACE8-30F252315B6B}"/>
              </a:ext>
            </a:extLst>
          </p:cNvPr>
          <p:cNvSpPr txBox="1"/>
          <p:nvPr/>
        </p:nvSpPr>
        <p:spPr>
          <a:xfrm>
            <a:off x="1946030" y="2864330"/>
            <a:ext cx="782222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Arial Narrow" panose="020B0606020202030204" pitchFamily="34" charset="0"/>
              </a:rPr>
              <a:t>Show video the AIMHigh Insights Levels of Competency</a:t>
            </a:r>
            <a:endParaRPr lang="en-US" dirty="0">
              <a:latin typeface="Arial Narrow" panose="020B0606020202030204" pitchFamily="34" charset="0"/>
            </a:endParaRPr>
          </a:p>
          <a:p>
            <a:pPr algn="ctr"/>
            <a:r>
              <a:rPr lang="en-US" b="1" dirty="0"/>
              <a:t> </a:t>
            </a:r>
            <a:r>
              <a:rPr lang="en-US" b="1" u="sng" dirty="0">
                <a:hlinkClick r:id="rId2"/>
              </a:rPr>
              <a:t>https://www.youtube.com/watch?v=hBkwi0OsVYM</a:t>
            </a:r>
            <a:endParaRPr lang="en-US" dirty="0"/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venir Book" charset="0"/>
              <a:sym typeface="Lora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E327A7B-4436-4187-97B9-BAC468A722C2}"/>
              </a:ext>
            </a:extLst>
          </p:cNvPr>
          <p:cNvSpPr txBox="1"/>
          <p:nvPr/>
        </p:nvSpPr>
        <p:spPr>
          <a:xfrm>
            <a:off x="1946030" y="4112014"/>
            <a:ext cx="75071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ASSIGNMENT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:  </a:t>
            </a:r>
            <a:r>
              <a:rPr lang="en-US" dirty="0">
                <a:latin typeface="Arial Narrow" panose="020B0606020202030204" pitchFamily="34" charset="0"/>
              </a:rPr>
              <a:t>Students must complete their Personal Stories by the next session</a:t>
            </a:r>
          </a:p>
          <a:p>
            <a:pPr algn="ctr"/>
            <a:endParaRPr lang="en-US" altLang="en-US" b="1" dirty="0">
              <a:solidFill>
                <a:srgbClr val="85B4D9"/>
              </a:solidFill>
              <a:latin typeface="Arial Narrow" panose="020B0606020202030204" pitchFamily="34" charset="0"/>
              <a:sym typeface="Lora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24B16A2-C2AC-4A98-9394-FAF084532E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036" y="5987562"/>
            <a:ext cx="284284" cy="284284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F09B07D-EBB2-4B65-8E07-88C4AA6D65B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8815" y="5985856"/>
            <a:ext cx="285990" cy="285990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C078A61-917A-46ED-AA35-138776211D5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8300" y="5976207"/>
            <a:ext cx="244229" cy="295639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640D0546-4D72-40F9-AF73-C40336799907}"/>
              </a:ext>
            </a:extLst>
          </p:cNvPr>
          <p:cNvSpPr txBox="1"/>
          <p:nvPr/>
        </p:nvSpPr>
        <p:spPr>
          <a:xfrm>
            <a:off x="4583110" y="6313805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Bebas Neue" panose="020B0606020202050201" pitchFamily="34" charset="0"/>
              </a:rPr>
              <a:t>Follow us @</a:t>
            </a:r>
            <a:r>
              <a:rPr lang="en-US" dirty="0" err="1">
                <a:latin typeface="Bebas Neue" panose="020B0606020202050201" pitchFamily="34" charset="0"/>
              </a:rPr>
              <a:t>aimhighei</a:t>
            </a:r>
            <a:endParaRPr lang="en-US" dirty="0">
              <a:latin typeface="Bebas Neue" panose="020B06060202020502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44643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12090400" cy="1237212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0" y="219471"/>
            <a:ext cx="11620500" cy="1325563"/>
          </a:xfrm>
        </p:spPr>
        <p:txBody>
          <a:bodyPr>
            <a:normAutofit/>
          </a:bodyPr>
          <a:lstStyle/>
          <a:p>
            <a:pPr algn="ctr"/>
            <a:r>
              <a:rPr lang="en-US" sz="6600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EMPOWERMENT affirmation:</a:t>
            </a:r>
            <a:endParaRPr lang="en-US" sz="6600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bas Neue" panose="020B0606020202050201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187569" y="411787"/>
            <a:ext cx="11507719" cy="808892"/>
          </a:xfrm>
          <a:prstGeom prst="rect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A9FE089-CA57-4CCD-ACE8-30F252315B6B}"/>
              </a:ext>
            </a:extLst>
          </p:cNvPr>
          <p:cNvSpPr txBox="1"/>
          <p:nvPr/>
        </p:nvSpPr>
        <p:spPr>
          <a:xfrm>
            <a:off x="2426677" y="1737350"/>
            <a:ext cx="6937131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We are men with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Ambition, Inspiration 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Motivation</a:t>
            </a:r>
          </a:p>
          <a:p>
            <a:pPr algn="ctr"/>
            <a:endParaRPr lang="en-US" altLang="en-US" sz="2000" b="1" i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Our Attitudes and Actions will transform our nation.</a:t>
            </a: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We are men with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Competence, Confidence 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Character</a:t>
            </a: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We walk with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Integrity</a:t>
            </a:r>
            <a:r>
              <a:rPr lang="en-US" altLang="en-US" sz="2000" b="1" dirty="0">
                <a:solidFill>
                  <a:srgbClr val="FFFFFF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and Return with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 Honor.</a:t>
            </a:r>
          </a:p>
          <a:p>
            <a:pPr algn="ctr"/>
            <a:endParaRPr lang="en-US" altLang="en-US" sz="2000" b="1" dirty="0">
              <a:solidFill>
                <a:srgbClr val="FFFFFF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We are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Engaged, Educated 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rgbClr val="FFFFFF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Empowered</a:t>
            </a: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Persistence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Intelligence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is the Source of our Power</a:t>
            </a: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We are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Men of Distinction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, living this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life by Design</a:t>
            </a: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We move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forward together, “No Man Left Behind”</a:t>
            </a:r>
            <a:r>
              <a:rPr lang="en-US" altLang="ja-JP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.</a:t>
            </a:r>
          </a:p>
          <a:p>
            <a:pPr algn="ctr"/>
            <a:endParaRPr lang="en-US" altLang="en-US" sz="24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rial Narrow" panose="020B0606020202030204" pitchFamily="34" charset="0"/>
              <a:sym typeface="Lora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DBEAD-EB79-4B5E-A8EC-C7E460E8A56A}"/>
              </a:ext>
            </a:extLst>
          </p:cNvPr>
          <p:cNvSpPr txBox="1"/>
          <p:nvPr/>
        </p:nvSpPr>
        <p:spPr>
          <a:xfrm>
            <a:off x="8150469" y="6627176"/>
            <a:ext cx="34465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800" dirty="0"/>
              <a:t>© Copyright 2017. AIMHigh Empowerment Institute Inc. All Rights Reserved</a:t>
            </a:r>
          </a:p>
          <a:p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22602018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3123</TotalTime>
  <Words>542</Words>
  <Application>Microsoft Office PowerPoint</Application>
  <PresentationFormat>Widescreen</PresentationFormat>
  <Paragraphs>89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20" baseType="lpstr">
      <vt:lpstr>游ゴシック</vt:lpstr>
      <vt:lpstr>Arial</vt:lpstr>
      <vt:lpstr>Arial Narrow</vt:lpstr>
      <vt:lpstr>Avenir Book</vt:lpstr>
      <vt:lpstr>Bebas Neue</vt:lpstr>
      <vt:lpstr>Calibri</vt:lpstr>
      <vt:lpstr>Calibri Light</vt:lpstr>
      <vt:lpstr>Lora</vt:lpstr>
      <vt:lpstr>Times New Roman</vt:lpstr>
      <vt:lpstr>Office Theme</vt:lpstr>
      <vt:lpstr>OF COMPETENCE</vt:lpstr>
      <vt:lpstr>SESSION OBECTIVES:</vt:lpstr>
      <vt:lpstr>Let’s connect</vt:lpstr>
      <vt:lpstr>Competence philosophy</vt:lpstr>
      <vt:lpstr>Key definitions: </vt:lpstr>
      <vt:lpstr>PowerPoint Presentation</vt:lpstr>
      <vt:lpstr>Class discussion:</vt:lpstr>
      <vt:lpstr>Media resource:</vt:lpstr>
      <vt:lpstr>EMPOWERMENT affirmation:</vt:lpstr>
      <vt:lpstr>EMPOWERMENT affirmation: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AIMHIGH empowerment institute</dc:title>
  <dc:creator>Riley Gray</dc:creator>
  <cp:lastModifiedBy>Riley Gray</cp:lastModifiedBy>
  <cp:revision>70</cp:revision>
  <dcterms:created xsi:type="dcterms:W3CDTF">2017-10-09T20:44:42Z</dcterms:created>
  <dcterms:modified xsi:type="dcterms:W3CDTF">2018-09-17T06:03:16Z</dcterms:modified>
</cp:coreProperties>
</file>