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3" r:id="rId4"/>
    <p:sldId id="271" r:id="rId5"/>
    <p:sldId id="273" r:id="rId6"/>
    <p:sldId id="274" r:id="rId7"/>
    <p:sldId id="272" r:id="rId8"/>
    <p:sldId id="275" r:id="rId9"/>
    <p:sldId id="265" r:id="rId10"/>
    <p:sldId id="266" r:id="rId11"/>
    <p:sldId id="262" r:id="rId12"/>
    <p:sldId id="26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7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youtu.be/hig215Slaq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2777067" y="3414346"/>
            <a:ext cx="9004626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-24450" y="1962042"/>
            <a:ext cx="9175316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STACKING YOUR FUTURE:</a:t>
            </a:r>
            <a:endParaRPr lang="en-US" sz="66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6711" y="3326207"/>
            <a:ext cx="5945338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FINANCES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63646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27074"/>
            <a:ext cx="608335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87188" y="2938101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 AIMHigh Insights: </a:t>
            </a:r>
            <a:r>
              <a:rPr lang="en-US" sz="20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Get Your Money Right</a:t>
            </a:r>
          </a:p>
          <a:p>
            <a:pPr algn="ctr"/>
            <a:r>
              <a:rPr lang="en-US" b="1" dirty="0"/>
              <a:t> </a:t>
            </a:r>
            <a:r>
              <a:rPr lang="en-US" b="1" dirty="0">
                <a:hlinkClick r:id="rId2"/>
              </a:rPr>
              <a:t>https://youtu.be/hig215Slaqg</a:t>
            </a:r>
            <a:r>
              <a:rPr lang="en-US" dirty="0"/>
              <a:t> </a:t>
            </a:r>
            <a:endParaRPr lang="en-US" b="1" dirty="0"/>
          </a:p>
          <a:p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2435830"/>
          </a:xfrm>
        </p:spPr>
        <p:txBody>
          <a:bodyPr>
            <a:normAutofit/>
          </a:bodyPr>
          <a:lstStyle/>
          <a:p>
            <a:pPr fontAlgn="base"/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Learn how to budget and properly manage money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Understand basic concepts of savings and investments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Learn about credit cards and debt management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Me and My </a:t>
            </a:r>
            <a:r>
              <a:rPr lang="en-US" sz="2800" b="1" strike="sngStrike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Honey</a:t>
            </a:r>
            <a:r>
              <a:rPr lang="en-US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Money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2AFCA1-DFB6-4BED-AB0C-DD65915D20A8}"/>
              </a:ext>
            </a:extLst>
          </p:cNvPr>
          <p:cNvSpPr txBox="1"/>
          <p:nvPr/>
        </p:nvSpPr>
        <p:spPr>
          <a:xfrm>
            <a:off x="266700" y="2690616"/>
            <a:ext cx="4856586" cy="575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Describe their relationship with money.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0C6809-FAAE-8A43-B0BC-920944D6E243}"/>
              </a:ext>
            </a:extLst>
          </p:cNvPr>
          <p:cNvSpPr txBox="1"/>
          <p:nvPr/>
        </p:nvSpPr>
        <p:spPr>
          <a:xfrm>
            <a:off x="266700" y="3451307"/>
            <a:ext cx="2166937" cy="1949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Casual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Committed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Complicated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55A46F-A5D1-8141-99E9-30C9FD6B2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621" y="2978515"/>
            <a:ext cx="4230511" cy="231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187569" y="3185940"/>
            <a:ext cx="626880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lvl="2" fontAlgn="base"/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Budget is an estimate of income and expenses for a set period of time.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562163"/>
            <a:ext cx="12444697" cy="51767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BUDGETING: WHY IS IT IMPORTANT?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273586-B623-BC4E-A644-8C1A0E139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139" y="2308156"/>
            <a:ext cx="2649913" cy="264991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5771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01109"/>
            <a:ext cx="10770303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187570" y="2855254"/>
            <a:ext cx="7308253" cy="168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Write down your own fixed and variable expenses.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Write down your monthly earnings.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70" y="418751"/>
            <a:ext cx="10299808" cy="801928"/>
          </a:xfrm>
          <a:ln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BUDGETING: WHY IS IT IMPORTANT?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663411-A60A-B846-84B6-DF5A6A4762FB}"/>
              </a:ext>
            </a:extLst>
          </p:cNvPr>
          <p:cNvSpPr/>
          <p:nvPr/>
        </p:nvSpPr>
        <p:spPr>
          <a:xfrm>
            <a:off x="1731024" y="1438321"/>
            <a:ext cx="7308253" cy="818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b="1" u="sng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MANAGING YOUR EXPENSES</a:t>
            </a:r>
            <a:r>
              <a:rPr lang="en-US" sz="2800" u="sng" dirty="0"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D32305-E9C9-514B-9109-2C50F2AC7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823" y="2570890"/>
            <a:ext cx="3834293" cy="24899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99706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-496711" y="1648999"/>
            <a:ext cx="679591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1371600" lvl="2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Savings is the portion of disposable income after expenses are paid. Ask the students to raise their hands if they participate in saving a percent of their earnings.</a:t>
            </a:r>
          </a:p>
          <a:p>
            <a:pPr lvl="2" fontAlgn="base"/>
            <a:endParaRPr lang="en-US" sz="280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1371600" lvl="2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Investments occurs when the investing of money or capital is exchanged to gain profitable return as income or appreciation.</a:t>
            </a:r>
          </a:p>
          <a:p>
            <a:pPr lvl="2" fontAlgn="base"/>
            <a:endParaRPr lang="en-US" sz="2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579237"/>
            <a:ext cx="12166711" cy="51767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THE VALUE OF SAVINGS? </a:t>
            </a:r>
            <a:endParaRPr lang="en-US" sz="5400" b="1" dirty="0">
              <a:solidFill>
                <a:schemeClr val="bg1">
                  <a:lumMod val="95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773D39-8B4E-0A4A-9C99-3558D310C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695" y="3021023"/>
            <a:ext cx="2482571" cy="219904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8332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40718"/>
            <a:ext cx="11390489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0898120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98042"/>
            <a:ext cx="12132843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WHAT IS YOUR CREDIT WORTHINESS?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A81FCDC-50EE-AE49-A520-83143977FA99}"/>
              </a:ext>
            </a:extLst>
          </p:cNvPr>
          <p:cNvSpPr/>
          <p:nvPr/>
        </p:nvSpPr>
        <p:spPr>
          <a:xfrm>
            <a:off x="1109784" y="3347799"/>
            <a:ext cx="9053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/>
            <a:r>
              <a:rPr lang="en-US" sz="2000" b="1" dirty="0">
                <a:latin typeface="Arial Narrow" panose="020B0606020202030204" pitchFamily="34" charset="0"/>
              </a:rPr>
              <a:t>The most widely known form of credit is credit cards.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2BB3F-7F97-1141-ADB5-70D1C3884AC2}"/>
              </a:ext>
            </a:extLst>
          </p:cNvPr>
          <p:cNvSpPr/>
          <p:nvPr/>
        </p:nvSpPr>
        <p:spPr>
          <a:xfrm>
            <a:off x="-528107" y="2058676"/>
            <a:ext cx="12584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2800" b="1" u="sng" dirty="0">
                <a:latin typeface="Arial Narrow" panose="020B0606020202030204" pitchFamily="34" charset="0"/>
              </a:rPr>
              <a:t>Credit</a:t>
            </a:r>
            <a:r>
              <a:rPr lang="en-US" sz="2800" dirty="0">
                <a:latin typeface="Arial Narrow" panose="020B0606020202030204" pitchFamily="34" charset="0"/>
              </a:rPr>
              <a:t> – your ability to obtain goods or services before payment, based on the trust that payment will be made in the future.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DC777A-46CD-D846-AB03-162BC713A96B}"/>
              </a:ext>
            </a:extLst>
          </p:cNvPr>
          <p:cNvSpPr/>
          <p:nvPr/>
        </p:nvSpPr>
        <p:spPr>
          <a:xfrm>
            <a:off x="-36506" y="3893120"/>
            <a:ext cx="113462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2800" dirty="0">
                <a:latin typeface="Arial Narrow" panose="020B0606020202030204" pitchFamily="34" charset="0"/>
              </a:rPr>
              <a:t>When customers use credit cards, they offer the bank’s money, instead of their own, to pay for service, or product today and overtime, repay the bank (</a:t>
            </a:r>
            <a:r>
              <a:rPr lang="en-US" sz="2800" dirty="0" err="1">
                <a:latin typeface="Arial Narrow" panose="020B0606020202030204" pitchFamily="34" charset="0"/>
              </a:rPr>
              <a:t>forbes</a:t>
            </a:r>
            <a:r>
              <a:rPr lang="en-US" sz="2800" dirty="0">
                <a:latin typeface="Arial Narrow" panose="020B0606020202030204" pitchFamily="34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970073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86393"/>
            <a:ext cx="11390489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0898120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98042"/>
            <a:ext cx="12132843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CREDIT WORTHINESS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2BB3F-7F97-1141-ADB5-70D1C3884AC2}"/>
              </a:ext>
            </a:extLst>
          </p:cNvPr>
          <p:cNvSpPr/>
          <p:nvPr/>
        </p:nvSpPr>
        <p:spPr>
          <a:xfrm>
            <a:off x="-528107" y="2058676"/>
            <a:ext cx="12584640" cy="1949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Paying entire monthly balance, </a:t>
            </a:r>
          </a:p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Never skipping a payment, </a:t>
            </a:r>
          </a:p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Staying under 30% of your total credit card limit.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B9B7E1-783D-CA46-842A-A0B7AE21C8A7}"/>
              </a:ext>
            </a:extLst>
          </p:cNvPr>
          <p:cNvSpPr/>
          <p:nvPr/>
        </p:nvSpPr>
        <p:spPr>
          <a:xfrm>
            <a:off x="651201" y="4543576"/>
            <a:ext cx="10226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/>
            <a:r>
              <a:rPr lang="en-US" sz="2000" b="1" dirty="0">
                <a:latin typeface="Arial Narrow" panose="020B0606020202030204" pitchFamily="34" charset="0"/>
              </a:rPr>
              <a:t>Poor credit card management will cause you to have higher interest rates on certain applications and a poor credit score to name a few. </a:t>
            </a:r>
          </a:p>
        </p:txBody>
      </p:sp>
    </p:spTree>
    <p:extLst>
      <p:ext uri="{BB962C8B-B14F-4D97-AF65-F5344CB8AC3E}">
        <p14:creationId xmlns:p14="http://schemas.microsoft.com/office/powerpoint/2010/main" val="1322361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384041"/>
            <a:ext cx="6585764" cy="9080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330903" y="1621253"/>
            <a:ext cx="12314335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What are the most important elements of a budget?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6020202030204" pitchFamily="34" charset="0"/>
              </a:rPr>
              <a:t>2. How many students in the class actively engage in saving on a monthly basis?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6020202030204" pitchFamily="34" charset="0"/>
              </a:rPr>
              <a:t>3. </a:t>
            </a: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In what ways can credit card usage be beneficial or harmful to a consumer?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What financial changes are you willing to make today for a better tomorrow?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What is difference between financial stability and financial freedom?</a:t>
            </a:r>
          </a:p>
          <a:p>
            <a:pPr marL="514350" indent="-514350"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Encourage students to avoid costly memberships (i.e. fitness centers, classes) they are no longer using in order to redirect or save money.</a:t>
            </a:r>
          </a:p>
          <a:p>
            <a:pPr marL="514350" indent="-514350">
              <a:buFontTx/>
              <a:buAutoNum type="arabicPeriod"/>
            </a:pPr>
            <a:endParaRPr lang="en-US" sz="2800" dirty="0">
              <a:latin typeface="Arial Narrow" panose="020B0606020202030204" pitchFamily="34" charset="0"/>
            </a:endParaRPr>
          </a:p>
          <a:p>
            <a:pPr marL="514350" lvl="0" indent="-514350">
              <a:buAutoNum type="arabicPeriod"/>
            </a:pPr>
            <a:endParaRPr lang="en-US" sz="280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9787</TotalTime>
  <Words>559</Words>
  <Application>Microsoft Macintosh PowerPoint</Application>
  <PresentationFormat>Widescreen</PresentationFormat>
  <Paragraphs>81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FINANCES</vt:lpstr>
      <vt:lpstr>SESSION OBJECTIVES:</vt:lpstr>
      <vt:lpstr>LET’S CONNECT</vt:lpstr>
      <vt:lpstr>BUDGETING: WHY IS IT IMPORTANT?</vt:lpstr>
      <vt:lpstr>BUDGETING: WHY IS IT IMPORTANT?</vt:lpstr>
      <vt:lpstr>THE VALUE OF SAVINGS? </vt:lpstr>
      <vt:lpstr>WHAT IS YOUR CREDIT WORTHINESS?</vt:lpstr>
      <vt:lpstr>CREDIT WORTHINESS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JODELLE.KING@lc.cuny.edu</cp:lastModifiedBy>
  <cp:revision>214</cp:revision>
  <dcterms:created xsi:type="dcterms:W3CDTF">2017-10-09T20:44:42Z</dcterms:created>
  <dcterms:modified xsi:type="dcterms:W3CDTF">2018-09-16T02:50:19Z</dcterms:modified>
</cp:coreProperties>
</file>