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63" r:id="rId4"/>
    <p:sldId id="271" r:id="rId5"/>
    <p:sldId id="273" r:id="rId6"/>
    <p:sldId id="274" r:id="rId7"/>
    <p:sldId id="272" r:id="rId8"/>
    <p:sldId id="265" r:id="rId9"/>
    <p:sldId id="266" r:id="rId10"/>
    <p:sldId id="262" r:id="rId11"/>
    <p:sldId id="26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CC0000"/>
    <a:srgbClr val="FA0000"/>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35" autoAdjust="0"/>
    <p:restoredTop sz="94660"/>
  </p:normalViewPr>
  <p:slideViewPr>
    <p:cSldViewPr snapToGrid="0">
      <p:cViewPr varScale="1">
        <p:scale>
          <a:sx n="113" d="100"/>
          <a:sy n="113" d="100"/>
        </p:scale>
        <p:origin x="272" y="168"/>
      </p:cViewPr>
      <p:guideLst/>
    </p:cSldViewPr>
  </p:slideViewPr>
  <p:notesTextViewPr>
    <p:cViewPr>
      <p:scale>
        <a:sx n="1" d="1"/>
        <a:sy n="1" d="1"/>
      </p:scale>
      <p:origin x="0" y="0"/>
    </p:cViewPr>
  </p:notesTextViewPr>
  <p:notesViewPr>
    <p:cSldViewPr snapToGrid="0">
      <p:cViewPr varScale="1">
        <p:scale>
          <a:sx n="66" d="100"/>
          <a:sy n="66" d="100"/>
        </p:scale>
        <p:origin x="3134" y="5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83A4B6-7CD6-4ED4-997A-F98D72C13018}" type="datetimeFigureOut">
              <a:rPr lang="en-US" smtClean="0"/>
              <a:t>9/11/18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48A23D-283D-480E-8531-4D6407B25A22}" type="slidenum">
              <a:rPr lang="en-US" smtClean="0"/>
              <a:t>‹#›</a:t>
            </a:fld>
            <a:endParaRPr lang="en-US"/>
          </a:p>
        </p:txBody>
      </p:sp>
    </p:spTree>
    <p:extLst>
      <p:ext uri="{BB962C8B-B14F-4D97-AF65-F5344CB8AC3E}">
        <p14:creationId xmlns:p14="http://schemas.microsoft.com/office/powerpoint/2010/main" val="2029774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4B2A2-70D4-4884-A0C1-4357BFD966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2F5319-2DFB-443F-972D-9A577EAB8A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FE66E6F-F01A-40A0-89A4-238919F96DD5}"/>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5" name="Footer Placeholder 4">
            <a:extLst>
              <a:ext uri="{FF2B5EF4-FFF2-40B4-BE49-F238E27FC236}">
                <a16:creationId xmlns:a16="http://schemas.microsoft.com/office/drawing/2014/main" id="{DA11A633-01A3-478F-AF20-8C0392CBD90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2244578-2E1E-4F0C-A96A-4B945D479672}"/>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3634960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64134-0400-4D69-97F9-390931BABA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C088044-DF1B-4E0E-85A6-F0865D64FF2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BE6F2B-5E05-402C-9AAB-1E05CB546B54}"/>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5" name="Footer Placeholder 4">
            <a:extLst>
              <a:ext uri="{FF2B5EF4-FFF2-40B4-BE49-F238E27FC236}">
                <a16:creationId xmlns:a16="http://schemas.microsoft.com/office/drawing/2014/main" id="{13937109-1410-4A43-8BFF-3A4EF154D0B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643B28B-50C5-45F3-913C-0F3E6D04BC0E}"/>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942908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84B059-49C5-4D13-A17A-5AB6CA83E24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F7BCC04-BCA4-4674-B3D5-7BF215201EB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7EDEBD-DDAE-4C0A-822C-AC2163E89DE1}"/>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5" name="Footer Placeholder 4">
            <a:extLst>
              <a:ext uri="{FF2B5EF4-FFF2-40B4-BE49-F238E27FC236}">
                <a16:creationId xmlns:a16="http://schemas.microsoft.com/office/drawing/2014/main" id="{252951B3-13CD-43FE-8CCC-7BF63B87D25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96AE99B-DE0F-46A4-A6D7-3BDC50AF8809}"/>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1885969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6F8D6-E68D-4849-A6CE-47C897FEE4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FEE396-A8DF-4FC6-BE39-B9ED3B2C0E4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96C616-37A5-4FF2-8CE0-A636282C1B72}"/>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5" name="Footer Placeholder 4">
            <a:extLst>
              <a:ext uri="{FF2B5EF4-FFF2-40B4-BE49-F238E27FC236}">
                <a16:creationId xmlns:a16="http://schemas.microsoft.com/office/drawing/2014/main" id="{39C4B2B0-D3E0-418C-A390-D52F0F3F85F3}"/>
              </a:ext>
            </a:extLst>
          </p:cNvPr>
          <p:cNvSpPr>
            <a:spLocks noGrp="1"/>
          </p:cNvSpPr>
          <p:nvPr>
            <p:ph type="ftr" sz="quarter" idx="11"/>
          </p:nvPr>
        </p:nvSpPr>
        <p:spPr>
          <a:xfrm>
            <a:off x="4012223" y="6527677"/>
            <a:ext cx="3777762" cy="365125"/>
          </a:xfrm>
          <a:prstGeom prst="rect">
            <a:avLst/>
          </a:prstGeom>
        </p:spPr>
        <p:txBody>
          <a:bodyPr/>
          <a:lstStyle>
            <a:lvl1pPr>
              <a:defRPr sz="1050"/>
            </a:lvl1pPr>
          </a:lstStyle>
          <a:p>
            <a:endParaRPr lang="en-US" dirty="0"/>
          </a:p>
        </p:txBody>
      </p:sp>
      <p:sp>
        <p:nvSpPr>
          <p:cNvPr id="6" name="Slide Number Placeholder 5">
            <a:extLst>
              <a:ext uri="{FF2B5EF4-FFF2-40B4-BE49-F238E27FC236}">
                <a16:creationId xmlns:a16="http://schemas.microsoft.com/office/drawing/2014/main" id="{06E10802-4B6D-4D68-BA1B-197063DE6A46}"/>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310804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324E0-22E5-4167-9193-E90A5525BC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4FF7EB6-21A9-4CDF-9FC0-01E1297C1C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392FF44-90A8-4E0F-9A9E-C948F10748A2}"/>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5" name="Footer Placeholder 4">
            <a:extLst>
              <a:ext uri="{FF2B5EF4-FFF2-40B4-BE49-F238E27FC236}">
                <a16:creationId xmlns:a16="http://schemas.microsoft.com/office/drawing/2014/main" id="{091B439A-FACE-4BCE-86D3-58CD06D9910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7655778-05FB-4200-A027-DCDDAD73431E}"/>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656526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3198E-4D60-4332-BC20-2DC64C5D7D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0DC28E-0C23-4F5F-8016-2AFF83502AF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76CF608-125B-48E7-A384-6371EE20A7F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89E9EDD-9E2E-4A64-9147-6BD6AA960CBA}"/>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6" name="Footer Placeholder 5">
            <a:extLst>
              <a:ext uri="{FF2B5EF4-FFF2-40B4-BE49-F238E27FC236}">
                <a16:creationId xmlns:a16="http://schemas.microsoft.com/office/drawing/2014/main" id="{B61A72CD-407A-4664-9069-73443A023E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B69EDBB-1F2A-454C-972F-CDD0CD3103A4}"/>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4225151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F3C60-3A6D-4728-B6FB-9086139DB6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1D4AE8-F580-4802-9FC6-EBA203E9B0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511DECF-6F99-4F3D-A9DB-3A0F636EF4E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1A257F-B988-4402-A204-401A6FD380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FF7694E-05DC-46D6-81FD-C674953B139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6884E0-660E-4905-B81E-0E1FDC1119E3}"/>
              </a:ext>
            </a:extLst>
          </p:cNvPr>
          <p:cNvSpPr>
            <a:spLocks noGrp="1"/>
          </p:cNvSpPr>
          <p:nvPr>
            <p:ph type="dt" sz="half" idx="10"/>
          </p:nvPr>
        </p:nvSpPr>
        <p:spPr/>
        <p:txBody>
          <a:bodyPr/>
          <a:lstStyle/>
          <a:p>
            <a:fld id="{35DDE97C-84FD-49C0-9298-C71840CA1C81}" type="datetimeFigureOut">
              <a:rPr lang="en-US" smtClean="0"/>
              <a:t>9/11/18</a:t>
            </a:fld>
            <a:endParaRPr lang="en-US"/>
          </a:p>
        </p:txBody>
      </p:sp>
    </p:spTree>
    <p:extLst>
      <p:ext uri="{BB962C8B-B14F-4D97-AF65-F5344CB8AC3E}">
        <p14:creationId xmlns:p14="http://schemas.microsoft.com/office/powerpoint/2010/main" val="456965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5EBE-9644-4DC7-BD6C-B1C8AD08CE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6F353F4-CDFD-4AFC-B1EC-7BCA9C9A7C89}"/>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4" name="Footer Placeholder 3">
            <a:extLst>
              <a:ext uri="{FF2B5EF4-FFF2-40B4-BE49-F238E27FC236}">
                <a16:creationId xmlns:a16="http://schemas.microsoft.com/office/drawing/2014/main" id="{A3777DF4-490F-4B6A-82A3-F633D6C37DD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D0EA1319-E9C7-4118-B447-59D761CFFA88}"/>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735880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0BC10A9-88B5-4A67-AF46-2B201B537CB6}"/>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3" name="Footer Placeholder 2">
            <a:extLst>
              <a:ext uri="{FF2B5EF4-FFF2-40B4-BE49-F238E27FC236}">
                <a16:creationId xmlns:a16="http://schemas.microsoft.com/office/drawing/2014/main" id="{ACC528C3-04AD-4B36-8767-B552B4EE866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74F5FB1-BE24-4F51-84E7-A9FE4E9CDB5C}"/>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2008382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FAC12-5B98-448F-816E-77D927A1F2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9CBDC8-AAED-4202-84B7-3AC07D2BC8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E250E5-3CDA-4CE6-8B8F-A5E35A1B27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6CDF1F8-AE42-4594-9A24-7919DA86C9F3}"/>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6" name="Footer Placeholder 5">
            <a:extLst>
              <a:ext uri="{FF2B5EF4-FFF2-40B4-BE49-F238E27FC236}">
                <a16:creationId xmlns:a16="http://schemas.microsoft.com/office/drawing/2014/main" id="{0ACD875E-948F-4134-B32E-A8719567AE7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637F708-CE43-45E9-9627-5D5702D3C667}"/>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979901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03578-784A-4EA8-9FEF-B43D51AB86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2D0F2E-4119-4D33-9FAA-5A91C34CEA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B771A1C-FCC6-43A2-AA5C-9EA966CA44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5914ED4-FB39-49D2-B983-1630B07AF46C}"/>
              </a:ext>
            </a:extLst>
          </p:cNvPr>
          <p:cNvSpPr>
            <a:spLocks noGrp="1"/>
          </p:cNvSpPr>
          <p:nvPr>
            <p:ph type="dt" sz="half" idx="10"/>
          </p:nvPr>
        </p:nvSpPr>
        <p:spPr/>
        <p:txBody>
          <a:bodyPr/>
          <a:lstStyle/>
          <a:p>
            <a:fld id="{35DDE97C-84FD-49C0-9298-C71840CA1C81}" type="datetimeFigureOut">
              <a:rPr lang="en-US" smtClean="0"/>
              <a:t>9/11/18</a:t>
            </a:fld>
            <a:endParaRPr lang="en-US"/>
          </a:p>
        </p:txBody>
      </p:sp>
      <p:sp>
        <p:nvSpPr>
          <p:cNvPr id="6" name="Footer Placeholder 5">
            <a:extLst>
              <a:ext uri="{FF2B5EF4-FFF2-40B4-BE49-F238E27FC236}">
                <a16:creationId xmlns:a16="http://schemas.microsoft.com/office/drawing/2014/main" id="{33820EBF-B1D6-4AEA-881E-3787E5CCFFB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B9626FD-09BB-495A-B558-B372C708BAA0}"/>
              </a:ext>
            </a:extLst>
          </p:cNvPr>
          <p:cNvSpPr>
            <a:spLocks noGrp="1"/>
          </p:cNvSpPr>
          <p:nvPr>
            <p:ph type="sldNum" sz="quarter" idx="12"/>
          </p:nvPr>
        </p:nvSpPr>
        <p:spPr>
          <a:xfrm>
            <a:off x="8610600" y="6328019"/>
            <a:ext cx="2743200" cy="365125"/>
          </a:xfrm>
          <a:prstGeom prst="rect">
            <a:avLst/>
          </a:prstGeom>
        </p:spPr>
        <p:txBody>
          <a:bodyPr/>
          <a:lstStyle/>
          <a:p>
            <a:fld id="{54D3202F-D28F-4D4A-91A9-D6A9E027BC87}" type="slidenum">
              <a:rPr lang="en-US" smtClean="0"/>
              <a:t>‹#›</a:t>
            </a:fld>
            <a:endParaRPr lang="en-US"/>
          </a:p>
        </p:txBody>
      </p:sp>
    </p:spTree>
    <p:extLst>
      <p:ext uri="{BB962C8B-B14F-4D97-AF65-F5344CB8AC3E}">
        <p14:creationId xmlns:p14="http://schemas.microsoft.com/office/powerpoint/2010/main" val="1699762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2DE211-3ECD-4249-923D-1C182E6620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231C392-5B10-4986-8448-CFC587504F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CC56C4-38AB-4DFD-9D8F-9207BCC12E11}"/>
              </a:ext>
            </a:extLst>
          </p:cNvPr>
          <p:cNvSpPr>
            <a:spLocks noGrp="1"/>
          </p:cNvSpPr>
          <p:nvPr>
            <p:ph type="dt" sz="half" idx="2"/>
          </p:nvPr>
        </p:nvSpPr>
        <p:spPr>
          <a:xfrm>
            <a:off x="4179278" y="6515100"/>
            <a:ext cx="4533900" cy="342900"/>
          </a:xfrm>
          <a:prstGeom prst="rect">
            <a:avLst/>
          </a:prstGeom>
        </p:spPr>
        <p:txBody>
          <a:bodyPr vert="horz" lIns="91440" tIns="45720" rIns="91440" bIns="45720" rtlCol="0" anchor="ctr"/>
          <a:lstStyle>
            <a:lvl1pPr algn="l">
              <a:defRPr sz="1200">
                <a:solidFill>
                  <a:schemeClr val="tx1"/>
                </a:solidFill>
              </a:defRPr>
            </a:lvl1pPr>
          </a:lstStyle>
          <a:p>
            <a:r>
              <a:rPr lang="en-US" dirty="0"/>
              <a:t>© copyright 2017. AIMHigh International, LLC. All Rights Reserved</a:t>
            </a:r>
          </a:p>
          <a:p>
            <a:endParaRPr lang="en-US" dirty="0"/>
          </a:p>
        </p:txBody>
      </p:sp>
      <p:pic>
        <p:nvPicPr>
          <p:cNvPr id="8" name="Picture 7">
            <a:extLst>
              <a:ext uri="{FF2B5EF4-FFF2-40B4-BE49-F238E27FC236}">
                <a16:creationId xmlns:a16="http://schemas.microsoft.com/office/drawing/2014/main" id="{606318FC-9EC6-41C8-8E5C-BFEABD30E996}"/>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1349037" y="6049107"/>
            <a:ext cx="760901" cy="760901"/>
          </a:xfrm>
          <a:prstGeom prst="rect">
            <a:avLst/>
          </a:prstGeom>
        </p:spPr>
      </p:pic>
    </p:spTree>
    <p:extLst>
      <p:ext uri="{BB962C8B-B14F-4D97-AF65-F5344CB8AC3E}">
        <p14:creationId xmlns:p14="http://schemas.microsoft.com/office/powerpoint/2010/main" val="700442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youtu.be/Mbr2xZTjslM" TargetMode="Externa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B9F783B-E2F5-465F-9F0A-206F38C1F76E}"/>
              </a:ext>
            </a:extLst>
          </p:cNvPr>
          <p:cNvSpPr/>
          <p:nvPr/>
        </p:nvSpPr>
        <p:spPr>
          <a:xfrm>
            <a:off x="553915" y="3414346"/>
            <a:ext cx="11227778" cy="1582615"/>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16AE0AF6-33BE-4169-964D-D043B3855BE2}"/>
              </a:ext>
            </a:extLst>
          </p:cNvPr>
          <p:cNvSpPr/>
          <p:nvPr/>
        </p:nvSpPr>
        <p:spPr>
          <a:xfrm>
            <a:off x="0" y="1512276"/>
            <a:ext cx="9126416" cy="1582615"/>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B5713E83-0C15-426F-AF2A-55DF41B69883}"/>
              </a:ext>
            </a:extLst>
          </p:cNvPr>
          <p:cNvSpPr txBox="1">
            <a:spLocks/>
          </p:cNvSpPr>
          <p:nvPr/>
        </p:nvSpPr>
        <p:spPr>
          <a:xfrm>
            <a:off x="408951" y="1883020"/>
            <a:ext cx="8039100" cy="914399"/>
          </a:xfrm>
          <a:prstGeom prst="rect">
            <a:avLst/>
          </a:prstGeom>
          <a:effectLst>
            <a:outerShdw blurRad="50800" dist="38100" dir="5400000" algn="t" rotWithShape="0">
              <a:prstClr val="black">
                <a:alpha val="40000"/>
              </a:prstClr>
            </a:outerShdw>
          </a:effectLst>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6600" b="1" dirty="0">
                <a:solidFill>
                  <a:schemeClr val="bg1"/>
                </a:solidFill>
                <a:latin typeface="Arial Narrow" panose="020B0606020202030204" pitchFamily="34" charset="0"/>
              </a:rPr>
              <a:t>A.S.K</a:t>
            </a:r>
            <a:endParaRPr lang="en-US" sz="6600" b="1" spc="800" dirty="0">
              <a:solidFill>
                <a:schemeClr val="bg1"/>
              </a:solidFill>
              <a:effectLst>
                <a:outerShdw blurRad="38100" dist="38100" dir="2700000" algn="tl">
                  <a:srgbClr val="000000">
                    <a:alpha val="43137"/>
                  </a:srgbClr>
                </a:outerShdw>
              </a:effectLst>
              <a:latin typeface="Arial Narrow" panose="020B0606020202030204" pitchFamily="34" charset="0"/>
            </a:endParaRPr>
          </a:p>
        </p:txBody>
      </p:sp>
      <p:sp>
        <p:nvSpPr>
          <p:cNvPr id="2" name="Title 1">
            <a:extLst>
              <a:ext uri="{FF2B5EF4-FFF2-40B4-BE49-F238E27FC236}">
                <a16:creationId xmlns:a16="http://schemas.microsoft.com/office/drawing/2014/main" id="{38B0D460-8DF0-4F15-BB28-A6F01A3BE302}"/>
              </a:ext>
            </a:extLst>
          </p:cNvPr>
          <p:cNvSpPr>
            <a:spLocks noGrp="1"/>
          </p:cNvSpPr>
          <p:nvPr>
            <p:ph type="ctrTitle"/>
          </p:nvPr>
        </p:nvSpPr>
        <p:spPr>
          <a:xfrm>
            <a:off x="2140982" y="3414346"/>
            <a:ext cx="9640711" cy="1372515"/>
          </a:xfrm>
          <a:effectLst>
            <a:outerShdw blurRad="50800" dist="38100" dir="5400000" algn="t" rotWithShape="0">
              <a:prstClr val="black">
                <a:alpha val="40000"/>
              </a:prstClr>
            </a:outerShdw>
          </a:effectLst>
        </p:spPr>
        <p:txBody>
          <a:bodyPr>
            <a:noAutofit/>
          </a:bodyPr>
          <a:lstStyle/>
          <a:p>
            <a:r>
              <a:rPr lang="en-US" b="1" dirty="0">
                <a:solidFill>
                  <a:schemeClr val="bg1"/>
                </a:solidFill>
                <a:latin typeface="Arial Narrow" panose="020B0604020202020204" pitchFamily="34" charset="0"/>
                <a:cs typeface="Arial Narrow" panose="020B0604020202020204" pitchFamily="34" charset="0"/>
              </a:rPr>
              <a:t>INFORMATION LITERACY</a:t>
            </a:r>
            <a:endParaRPr lang="en-US" sz="6600" b="1" dirty="0">
              <a:solidFill>
                <a:schemeClr val="bg1"/>
              </a:solidFill>
              <a:latin typeface="Arial Narrow" panose="020B0604020202020204" pitchFamily="34" charset="0"/>
              <a:cs typeface="Arial Narrow" panose="020B0604020202020204" pitchFamily="34" charset="0"/>
            </a:endParaRPr>
          </a:p>
        </p:txBody>
      </p:sp>
    </p:spTree>
    <p:extLst>
      <p:ext uri="{BB962C8B-B14F-4D97-AF65-F5344CB8AC3E}">
        <p14:creationId xmlns:p14="http://schemas.microsoft.com/office/powerpoint/2010/main" val="2634315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a:effectLst>
            <a:outerShdw blurRad="50800" dist="38100" dir="5400000" algn="t" rotWithShape="0">
              <a:prstClr val="black">
                <a:alpha val="40000"/>
              </a:prstClr>
            </a:outerShdw>
          </a:effectLst>
        </p:spPr>
        <p:txBody>
          <a:bodyPr>
            <a:normAutofit/>
          </a:bodyPr>
          <a:lstStyle/>
          <a:p>
            <a:pPr algn="ctr"/>
            <a:r>
              <a:rPr lang="en-US" sz="5400" b="1" dirty="0">
                <a:solidFill>
                  <a:schemeClr val="bg1"/>
                </a:solidFill>
                <a:latin typeface="Arial Narrow" panose="020B0606020202030204" pitchFamily="34" charset="0"/>
              </a:rPr>
              <a:t>EMPOWERMENT AFFIRMATION:</a:t>
            </a: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11507719"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2426677" y="1737350"/>
            <a:ext cx="6937131" cy="5693866"/>
          </a:xfrm>
          <a:prstGeom prst="rect">
            <a:avLst/>
          </a:prstGeom>
          <a:noFill/>
        </p:spPr>
        <p:txBody>
          <a:bodyPr wrap="square" rtlCol="0">
            <a:spAutoFit/>
          </a:bodyPr>
          <a:lstStyle/>
          <a:p>
            <a:pPr algn="ctr"/>
            <a:r>
              <a:rPr lang="en-US" altLang="en-US" sz="2000" b="1" dirty="0">
                <a:solidFill>
                  <a:srgbClr val="1D405D"/>
                </a:solidFill>
                <a:latin typeface="Arial Narrow" panose="020B0606020202030204" pitchFamily="34" charset="0"/>
                <a:sym typeface="Lora" charset="0"/>
              </a:rPr>
              <a:t>We are men with </a:t>
            </a:r>
            <a:r>
              <a:rPr lang="en-US" altLang="en-US" sz="2000" b="1" dirty="0">
                <a:latin typeface="Arial Narrow" panose="020B0606020202030204" pitchFamily="34" charset="0"/>
                <a:sym typeface="Lora" charset="0"/>
              </a:rPr>
              <a:t>Ambition, Inspiration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Motivation</a:t>
            </a:r>
          </a:p>
          <a:p>
            <a:pPr algn="ctr"/>
            <a:endParaRPr lang="en-US" altLang="en-US" sz="2000" b="1" i="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Our Attitudes and Actions will transform our nation.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men with </a:t>
            </a:r>
            <a:r>
              <a:rPr lang="en-US" altLang="en-US" sz="2000" b="1" dirty="0">
                <a:latin typeface="Arial Narrow" panose="020B0606020202030204" pitchFamily="34" charset="0"/>
                <a:sym typeface="Lora" charset="0"/>
              </a:rPr>
              <a:t>Competence, Confidence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Character</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walk with </a:t>
            </a:r>
            <a:r>
              <a:rPr lang="en-US" altLang="en-US" sz="2000" b="1" dirty="0">
                <a:latin typeface="Arial Narrow" panose="020B0606020202030204" pitchFamily="34" charset="0"/>
                <a:sym typeface="Lora" charset="0"/>
              </a:rPr>
              <a:t>Integrity</a:t>
            </a:r>
            <a:r>
              <a:rPr lang="en-US" altLang="en-US" sz="2000" b="1" dirty="0">
                <a:solidFill>
                  <a:srgbClr val="FFFFFF"/>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and Return with</a:t>
            </a:r>
            <a:r>
              <a:rPr lang="en-US" altLang="en-US" sz="2000" b="1" dirty="0">
                <a:latin typeface="Arial Narrow" panose="020B0606020202030204" pitchFamily="34" charset="0"/>
                <a:sym typeface="Lora" charset="0"/>
              </a:rPr>
              <a:t> Honor.</a:t>
            </a:r>
          </a:p>
          <a:p>
            <a:pPr algn="ctr"/>
            <a:endParaRPr lang="en-US" altLang="en-US" sz="2000" b="1" dirty="0">
              <a:solidFill>
                <a:srgbClr val="FFFFFF"/>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a:t>
            </a:r>
            <a:r>
              <a:rPr lang="en-US" altLang="en-US" sz="2000" b="1" dirty="0">
                <a:latin typeface="Arial Narrow" panose="020B0606020202030204" pitchFamily="34" charset="0"/>
                <a:sym typeface="Lora" charset="0"/>
              </a:rPr>
              <a:t>Engaged, Educated </a:t>
            </a:r>
            <a:r>
              <a:rPr lang="en-US" altLang="en-US" sz="2000" b="1" dirty="0">
                <a:solidFill>
                  <a:srgbClr val="1D405D"/>
                </a:solidFill>
                <a:latin typeface="Arial Narrow" panose="020B0606020202030204" pitchFamily="34" charset="0"/>
                <a:sym typeface="Lora" charset="0"/>
              </a:rPr>
              <a:t>and</a:t>
            </a:r>
            <a:r>
              <a:rPr lang="en-US" altLang="en-US" sz="2000" b="1" dirty="0">
                <a:solidFill>
                  <a:srgbClr val="FFFFFF"/>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Empowered</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Persistence</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Intelligence</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1D405D"/>
                </a:solidFill>
                <a:latin typeface="Arial Narrow" panose="020B0606020202030204" pitchFamily="34" charset="0"/>
                <a:sym typeface="Lora" charset="0"/>
              </a:rPr>
              <a:t>is the Source of our Power</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are </a:t>
            </a:r>
            <a:r>
              <a:rPr lang="en-US" altLang="en-US" sz="2000" b="1" dirty="0">
                <a:latin typeface="Arial Narrow" panose="020B0606020202030204" pitchFamily="34" charset="0"/>
                <a:sym typeface="Lora" charset="0"/>
              </a:rPr>
              <a:t>Men of Distinction</a:t>
            </a:r>
            <a:r>
              <a:rPr lang="en-US" altLang="en-US" sz="2000" b="1" dirty="0">
                <a:solidFill>
                  <a:srgbClr val="1D405D"/>
                </a:solidFill>
                <a:latin typeface="Arial Narrow" panose="020B0606020202030204" pitchFamily="34" charset="0"/>
                <a:sym typeface="Lora" charset="0"/>
              </a:rPr>
              <a:t>, living this </a:t>
            </a:r>
            <a:r>
              <a:rPr lang="en-US" altLang="en-US" sz="2000" b="1" dirty="0">
                <a:latin typeface="Arial Narrow" panose="020B0606020202030204" pitchFamily="34" charset="0"/>
                <a:sym typeface="Lora" charset="0"/>
              </a:rPr>
              <a:t>life by Design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solidFill>
                  <a:srgbClr val="1D405D"/>
                </a:solidFill>
                <a:latin typeface="Arial Narrow" panose="020B0606020202030204" pitchFamily="34" charset="0"/>
                <a:sym typeface="Lora" charset="0"/>
              </a:rPr>
              <a:t>We move </a:t>
            </a:r>
            <a:r>
              <a:rPr lang="en-US" altLang="en-US" sz="2000" b="1" dirty="0">
                <a:latin typeface="Arial Narrow" panose="020B0606020202030204" pitchFamily="34" charset="0"/>
                <a:sym typeface="Lora" charset="0"/>
              </a:rPr>
              <a:t>forward together, “No Man Left Behind”</a:t>
            </a:r>
            <a:r>
              <a:rPr lang="en-US" altLang="ja-JP" sz="2000" b="1" dirty="0">
                <a:solidFill>
                  <a:schemeClr val="bg1"/>
                </a:solidFill>
                <a:latin typeface="Arial Narrow" panose="020B0606020202030204" pitchFamily="34" charset="0"/>
                <a:sym typeface="Lora" charset="0"/>
              </a:rPr>
              <a:t>.</a:t>
            </a:r>
          </a:p>
          <a:p>
            <a:pPr algn="ctr"/>
            <a:endParaRPr lang="en-US" altLang="en-US" sz="2400" b="1" dirty="0">
              <a:solidFill>
                <a:schemeClr val="bg1"/>
              </a:solidFill>
              <a:latin typeface="Arial Narrow" panose="020B0606020202030204" pitchFamily="34" charset="0"/>
              <a:sym typeface="Lora" charset="0"/>
            </a:endParaRPr>
          </a:p>
          <a:p>
            <a:pPr algn="ctr"/>
            <a:endParaRPr lang="en-US" altLang="en-US" sz="2000" b="1" dirty="0">
              <a:solidFill>
                <a:schemeClr val="bg1"/>
              </a:solidFill>
              <a:latin typeface="Arial Narrow" panose="020B0606020202030204" pitchFamily="34" charset="0"/>
              <a:sym typeface="Lora" charset="0"/>
            </a:endParaRPr>
          </a:p>
          <a:p>
            <a:pPr algn="ctr"/>
            <a:endParaRPr lang="en-US" altLang="en-US" sz="2000" b="1" dirty="0">
              <a:solidFill>
                <a:srgbClr val="85B4D9"/>
              </a:solidFill>
              <a:latin typeface="Arial Narrow" panose="020B0606020202030204" pitchFamily="34" charset="0"/>
              <a:sym typeface="Lora" charset="0"/>
            </a:endParaRPr>
          </a:p>
        </p:txBody>
      </p:sp>
      <p:sp>
        <p:nvSpPr>
          <p:cNvPr id="3" name="TextBox 2">
            <a:extLst>
              <a:ext uri="{FF2B5EF4-FFF2-40B4-BE49-F238E27FC236}">
                <a16:creationId xmlns:a16="http://schemas.microsoft.com/office/drawing/2014/main" id="{17EDBEAD-EB79-4B5E-A8EC-C7E460E8A56A}"/>
              </a:ext>
            </a:extLst>
          </p:cNvPr>
          <p:cNvSpPr txBox="1"/>
          <p:nvPr/>
        </p:nvSpPr>
        <p:spPr>
          <a:xfrm>
            <a:off x="8150469" y="6627176"/>
            <a:ext cx="3446585" cy="338554"/>
          </a:xfrm>
          <a:prstGeom prst="rect">
            <a:avLst/>
          </a:prstGeom>
          <a:noFill/>
        </p:spPr>
        <p:txBody>
          <a:bodyPr wrap="square" rtlCol="0">
            <a:spAutoFit/>
          </a:bodyPr>
          <a:lstStyle/>
          <a:p>
            <a:r>
              <a:rPr lang="en-US" altLang="en-US" sz="800" dirty="0"/>
              <a:t>© Copyright 2017. AIMHigh Empowerment Institute Inc. All Rights Reserved</a:t>
            </a:r>
          </a:p>
          <a:p>
            <a:endParaRPr lang="en-US" sz="800" dirty="0"/>
          </a:p>
        </p:txBody>
      </p:sp>
    </p:spTree>
    <p:extLst>
      <p:ext uri="{BB962C8B-B14F-4D97-AF65-F5344CB8AC3E}">
        <p14:creationId xmlns:p14="http://schemas.microsoft.com/office/powerpoint/2010/main" val="2260201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219471"/>
            <a:ext cx="11620500" cy="1325563"/>
          </a:xfrm>
          <a:effectLst>
            <a:outerShdw blurRad="50800" dist="38100" dir="5400000" algn="t" rotWithShape="0">
              <a:prstClr val="black">
                <a:alpha val="40000"/>
              </a:prstClr>
            </a:outerShdw>
          </a:effectLst>
        </p:spPr>
        <p:txBody>
          <a:bodyPr>
            <a:normAutofit/>
          </a:bodyPr>
          <a:lstStyle/>
          <a:p>
            <a:pPr algn="ctr"/>
            <a:r>
              <a:rPr lang="en-US" sz="5400" b="1" dirty="0">
                <a:solidFill>
                  <a:schemeClr val="bg1"/>
                </a:solidFill>
                <a:latin typeface="Arial Narrow" panose="020B0606020202030204" pitchFamily="34" charset="0"/>
              </a:rPr>
              <a:t>EMPOWERMENT AFFIRMATION:</a:t>
            </a: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11507719"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2701463" y="1798896"/>
            <a:ext cx="6479930" cy="6001643"/>
          </a:xfrm>
          <a:prstGeom prst="rect">
            <a:avLst/>
          </a:prstGeom>
          <a:noFill/>
        </p:spPr>
        <p:txBody>
          <a:bodyPr wrap="square" rtlCol="0">
            <a:spAutoFit/>
          </a:bodyPr>
          <a:lstStyle/>
          <a:p>
            <a:pPr algn="ctr"/>
            <a:r>
              <a:rPr lang="en-US" altLang="en-US" sz="2000" b="1" dirty="0">
                <a:latin typeface="Arial Narrow" panose="020B0606020202030204" pitchFamily="34" charset="0"/>
                <a:sym typeface="Lora" charset="0"/>
              </a:rPr>
              <a:t>We are women with </a:t>
            </a:r>
            <a:r>
              <a:rPr lang="en-US" altLang="en-US" sz="2000" b="1" dirty="0">
                <a:solidFill>
                  <a:srgbClr val="660066"/>
                </a:solidFill>
                <a:latin typeface="Arial Narrow" panose="020B0606020202030204" pitchFamily="34" charset="0"/>
                <a:sym typeface="Lora" charset="0"/>
              </a:rPr>
              <a:t>Ambition, Inspiration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Motivation</a:t>
            </a:r>
          </a:p>
          <a:p>
            <a:pPr algn="ctr"/>
            <a:endParaRPr lang="en-US" altLang="en-US" sz="2000" b="1" i="1" dirty="0">
              <a:solidFill>
                <a:schemeClr val="bg1"/>
              </a:solidFill>
              <a:latin typeface="Arial Narrow" panose="020B0606020202030204" pitchFamily="34" charset="0"/>
              <a:sym typeface="Lora" charset="0"/>
            </a:endParaRPr>
          </a:p>
          <a:p>
            <a:pPr algn="ctr"/>
            <a:r>
              <a:rPr lang="en-US" altLang="en-US" sz="2000" b="1" dirty="0">
                <a:solidFill>
                  <a:schemeClr val="tx1"/>
                </a:solidFill>
                <a:latin typeface="Arial Narrow" panose="020B0606020202030204" pitchFamily="34" charset="0"/>
                <a:sym typeface="Lora" charset="0"/>
              </a:rPr>
              <a:t>Our Attitudes and Actions will transform our nation.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women with </a:t>
            </a:r>
            <a:r>
              <a:rPr lang="en-US" altLang="en-US" sz="2000" b="1" dirty="0">
                <a:solidFill>
                  <a:srgbClr val="660066"/>
                </a:solidFill>
                <a:latin typeface="Arial Narrow" panose="020B0606020202030204" pitchFamily="34" charset="0"/>
                <a:sym typeface="Lora" charset="0"/>
              </a:rPr>
              <a:t>Competence, Confidence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Character</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walk with </a:t>
            </a:r>
            <a:r>
              <a:rPr lang="en-US" altLang="en-US" sz="2000" b="1" dirty="0">
                <a:solidFill>
                  <a:srgbClr val="660066"/>
                </a:solidFill>
                <a:latin typeface="Arial Narrow" panose="020B0606020202030204" pitchFamily="34" charset="0"/>
                <a:sym typeface="Lora" charset="0"/>
              </a:rPr>
              <a:t>Integrity, while leaving a Legacy.</a:t>
            </a:r>
          </a:p>
          <a:p>
            <a:pPr algn="ctr"/>
            <a:endParaRPr lang="en-US" altLang="en-US" sz="2000" b="1" dirty="0">
              <a:solidFill>
                <a:srgbClr val="FFFFFF"/>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a:t>
            </a:r>
            <a:r>
              <a:rPr lang="en-US" altLang="en-US" sz="2000" b="1" dirty="0">
                <a:solidFill>
                  <a:srgbClr val="660066"/>
                </a:solidFill>
                <a:latin typeface="Arial Narrow" panose="020B0606020202030204" pitchFamily="34" charset="0"/>
                <a:sym typeface="Lora" charset="0"/>
              </a:rPr>
              <a:t>Engaged, Educated </a:t>
            </a:r>
            <a:r>
              <a:rPr lang="en-US" altLang="en-US" sz="2000" b="1" dirty="0">
                <a:latin typeface="Arial Narrow" panose="020B0606020202030204" pitchFamily="34" charset="0"/>
                <a:sym typeface="Lora" charset="0"/>
              </a:rPr>
              <a:t>and </a:t>
            </a:r>
            <a:r>
              <a:rPr lang="en-US" altLang="en-US" sz="2000" b="1" dirty="0">
                <a:solidFill>
                  <a:srgbClr val="660066"/>
                </a:solidFill>
                <a:latin typeface="Arial Narrow" panose="020B0606020202030204" pitchFamily="34" charset="0"/>
                <a:sym typeface="Lora" charset="0"/>
              </a:rPr>
              <a:t>Empowered</a:t>
            </a:r>
          </a:p>
          <a:p>
            <a:pPr algn="ctr"/>
            <a:endParaRPr lang="en-US" altLang="en-US" sz="2000" b="1" dirty="0">
              <a:solidFill>
                <a:srgbClr val="85B4D9"/>
              </a:solidFill>
              <a:latin typeface="Arial Narrow" panose="020B0606020202030204" pitchFamily="34" charset="0"/>
              <a:sym typeface="Lora" charset="0"/>
            </a:endParaRPr>
          </a:p>
          <a:p>
            <a:pPr algn="ctr"/>
            <a:r>
              <a:rPr lang="en-US" altLang="en-US" sz="2000" b="1" dirty="0">
                <a:solidFill>
                  <a:srgbClr val="660066"/>
                </a:solidFill>
                <a:latin typeface="Arial Narrow" panose="020B0606020202030204" pitchFamily="34" charset="0"/>
                <a:sym typeface="Lora" charset="0"/>
              </a:rPr>
              <a:t>Endurance</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and</a:t>
            </a:r>
            <a:r>
              <a:rPr lang="en-US" altLang="en-US" sz="2000" b="1" dirty="0">
                <a:solidFill>
                  <a:schemeClr val="bg1"/>
                </a:solidFill>
                <a:latin typeface="Arial Narrow" panose="020B0606020202030204" pitchFamily="34" charset="0"/>
                <a:sym typeface="Lora" charset="0"/>
              </a:rPr>
              <a:t> </a:t>
            </a:r>
            <a:r>
              <a:rPr lang="en-US" altLang="en-US" sz="2000" b="1" dirty="0">
                <a:solidFill>
                  <a:srgbClr val="660066"/>
                </a:solidFill>
                <a:latin typeface="Arial Narrow" panose="020B0606020202030204" pitchFamily="34" charset="0"/>
                <a:sym typeface="Lora" charset="0"/>
              </a:rPr>
              <a:t>Wisdom</a:t>
            </a:r>
            <a:r>
              <a:rPr lang="en-US" altLang="en-US" sz="2000" b="1" dirty="0">
                <a:solidFill>
                  <a:schemeClr val="bg1"/>
                </a:solidFill>
                <a:latin typeface="Arial Narrow" panose="020B0606020202030204" pitchFamily="34" charset="0"/>
                <a:sym typeface="Lora" charset="0"/>
              </a:rPr>
              <a:t> </a:t>
            </a:r>
            <a:r>
              <a:rPr lang="en-US" altLang="en-US" sz="2000" b="1" dirty="0">
                <a:latin typeface="Arial Narrow" panose="020B0606020202030204" pitchFamily="34" charset="0"/>
                <a:sym typeface="Lora" charset="0"/>
              </a:rPr>
              <a:t>is the Source of our Power</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are </a:t>
            </a:r>
            <a:r>
              <a:rPr lang="en-US" altLang="en-US" sz="2000" b="1" dirty="0">
                <a:solidFill>
                  <a:srgbClr val="660066"/>
                </a:solidFill>
                <a:latin typeface="Arial Narrow" panose="020B0606020202030204" pitchFamily="34" charset="0"/>
                <a:sym typeface="Lora" charset="0"/>
              </a:rPr>
              <a:t>Women of Significance</a:t>
            </a:r>
            <a:r>
              <a:rPr lang="en-US" altLang="en-US" sz="2000" b="1" dirty="0">
                <a:latin typeface="Arial Narrow" panose="020B0606020202030204" pitchFamily="34" charset="0"/>
                <a:sym typeface="Lora" charset="0"/>
              </a:rPr>
              <a:t>, living this </a:t>
            </a:r>
            <a:r>
              <a:rPr lang="en-US" altLang="en-US" sz="2000" b="1" dirty="0">
                <a:solidFill>
                  <a:srgbClr val="660066"/>
                </a:solidFill>
                <a:latin typeface="Arial Narrow" panose="020B0606020202030204" pitchFamily="34" charset="0"/>
                <a:sym typeface="Lora" charset="0"/>
              </a:rPr>
              <a:t>life by Design</a:t>
            </a:r>
          </a:p>
          <a:p>
            <a:pPr algn="ctr"/>
            <a:endParaRPr lang="en-US" altLang="en-US" sz="2000" b="1" dirty="0">
              <a:solidFill>
                <a:schemeClr val="bg1"/>
              </a:solidFill>
              <a:latin typeface="Arial Narrow" panose="020B0606020202030204" pitchFamily="34" charset="0"/>
              <a:sym typeface="Lora" charset="0"/>
            </a:endParaRPr>
          </a:p>
          <a:p>
            <a:pPr algn="ctr"/>
            <a:r>
              <a:rPr lang="en-US" altLang="en-US" sz="2000" b="1" dirty="0">
                <a:latin typeface="Arial Narrow" panose="020B0606020202030204" pitchFamily="34" charset="0"/>
                <a:sym typeface="Lora" charset="0"/>
              </a:rPr>
              <a:t>We move </a:t>
            </a:r>
            <a:r>
              <a:rPr lang="en-US" altLang="en-US" sz="2000" b="1" dirty="0">
                <a:solidFill>
                  <a:srgbClr val="660066"/>
                </a:solidFill>
                <a:latin typeface="Arial Narrow" panose="020B0606020202030204" pitchFamily="34" charset="0"/>
                <a:sym typeface="Lora" charset="0"/>
              </a:rPr>
              <a:t>forward together, “All Women Unite”</a:t>
            </a:r>
            <a:r>
              <a:rPr lang="en-US" altLang="ja-JP" sz="2000" b="1" dirty="0">
                <a:solidFill>
                  <a:schemeClr val="bg1"/>
                </a:solidFill>
                <a:latin typeface="Arial Narrow" panose="020B0606020202030204" pitchFamily="34" charset="0"/>
                <a:sym typeface="Lora" charset="0"/>
              </a:rPr>
              <a:t>.</a:t>
            </a:r>
          </a:p>
          <a:p>
            <a:pPr algn="ctr"/>
            <a:endParaRPr lang="en-US" altLang="en-US" sz="2400" b="1" dirty="0">
              <a:solidFill>
                <a:schemeClr val="bg1"/>
              </a:solidFill>
              <a:latin typeface="Arial Narrow" panose="020B0606020202030204" pitchFamily="34" charset="0"/>
              <a:sym typeface="Lora" charset="0"/>
            </a:endParaRPr>
          </a:p>
          <a:p>
            <a:pPr algn="ctr"/>
            <a:endParaRPr lang="en-US" altLang="en-US" sz="2000" b="1" dirty="0">
              <a:solidFill>
                <a:schemeClr val="bg1"/>
              </a:solidFill>
              <a:latin typeface="Avenir Book" charset="0"/>
              <a:sym typeface="Lora" charset="0"/>
            </a:endParaRPr>
          </a:p>
          <a:p>
            <a:pPr algn="ctr"/>
            <a:endParaRPr lang="en-US" altLang="en-US" sz="2000" b="1" dirty="0">
              <a:solidFill>
                <a:schemeClr val="bg1"/>
              </a:solidFill>
              <a:latin typeface="Avenir Book" charset="0"/>
              <a:sym typeface="Lora" charset="0"/>
            </a:endParaRPr>
          </a:p>
          <a:p>
            <a:pPr algn="ctr"/>
            <a:endParaRPr lang="en-US" altLang="en-US" sz="2000" b="1" dirty="0">
              <a:solidFill>
                <a:srgbClr val="85B4D9"/>
              </a:solidFill>
              <a:latin typeface="Avenir Book" charset="0"/>
              <a:sym typeface="Lora" charset="0"/>
            </a:endParaRPr>
          </a:p>
        </p:txBody>
      </p:sp>
      <p:sp>
        <p:nvSpPr>
          <p:cNvPr id="21" name="TextBox 20">
            <a:extLst>
              <a:ext uri="{FF2B5EF4-FFF2-40B4-BE49-F238E27FC236}">
                <a16:creationId xmlns:a16="http://schemas.microsoft.com/office/drawing/2014/main" id="{769D9901-1CCD-4F66-8470-52940242D35B}"/>
              </a:ext>
            </a:extLst>
          </p:cNvPr>
          <p:cNvSpPr txBox="1"/>
          <p:nvPr/>
        </p:nvSpPr>
        <p:spPr>
          <a:xfrm>
            <a:off x="8150469" y="6627176"/>
            <a:ext cx="3446585" cy="338554"/>
          </a:xfrm>
          <a:prstGeom prst="rect">
            <a:avLst/>
          </a:prstGeom>
          <a:noFill/>
        </p:spPr>
        <p:txBody>
          <a:bodyPr wrap="square" rtlCol="0">
            <a:spAutoFit/>
          </a:bodyPr>
          <a:lstStyle/>
          <a:p>
            <a:r>
              <a:rPr lang="en-US" altLang="en-US" sz="800" dirty="0"/>
              <a:t>© Copyright 2017. AIMHigh Empowerment Institute Inc. All Rights Reserved</a:t>
            </a:r>
          </a:p>
          <a:p>
            <a:endParaRPr lang="en-US" sz="800" dirty="0"/>
          </a:p>
        </p:txBody>
      </p:sp>
    </p:spTree>
    <p:extLst>
      <p:ext uri="{BB962C8B-B14F-4D97-AF65-F5344CB8AC3E}">
        <p14:creationId xmlns:p14="http://schemas.microsoft.com/office/powerpoint/2010/main" val="2049536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9126416"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699" y="175295"/>
            <a:ext cx="7602415" cy="1325563"/>
          </a:xfrm>
          <a:effectLst>
            <a:outerShdw blurRad="50800" dist="38100" dir="5400000" algn="t" rotWithShape="0">
              <a:prstClr val="black">
                <a:alpha val="40000"/>
              </a:prstClr>
            </a:outerShdw>
          </a:effectLst>
        </p:spPr>
        <p:txBody>
          <a:bodyPr>
            <a:noAutofit/>
          </a:bodyPr>
          <a:lstStyle/>
          <a:p>
            <a:r>
              <a:rPr lang="en-US" sz="5400" b="1" dirty="0">
                <a:solidFill>
                  <a:schemeClr val="bg1"/>
                </a:solidFill>
                <a:latin typeface="Arial Narrow" panose="020B0606020202030204" pitchFamily="34" charset="0"/>
              </a:rPr>
              <a:t>SESSION OBJECTIVES:</a:t>
            </a:r>
          </a:p>
        </p:txBody>
      </p:sp>
      <p:sp>
        <p:nvSpPr>
          <p:cNvPr id="3" name="Content Placeholder 2">
            <a:extLst>
              <a:ext uri="{FF2B5EF4-FFF2-40B4-BE49-F238E27FC236}">
                <a16:creationId xmlns:a16="http://schemas.microsoft.com/office/drawing/2014/main" id="{AB500C49-862D-4464-9DBA-AF0B470012F3}"/>
              </a:ext>
            </a:extLst>
          </p:cNvPr>
          <p:cNvSpPr>
            <a:spLocks noGrp="1"/>
          </p:cNvSpPr>
          <p:nvPr>
            <p:ph idx="1"/>
          </p:nvPr>
        </p:nvSpPr>
        <p:spPr>
          <a:xfrm>
            <a:off x="266699" y="2045859"/>
            <a:ext cx="11270545" cy="2435830"/>
          </a:xfrm>
        </p:spPr>
        <p:txBody>
          <a:bodyPr>
            <a:normAutofit/>
          </a:bodyPr>
          <a:lstStyle/>
          <a:p>
            <a:pPr fontAlgn="base"/>
            <a:r>
              <a:rPr lang="en-US" dirty="0">
                <a:latin typeface="Arial Narrow" panose="020B0604020202020204" pitchFamily="34" charset="0"/>
                <a:cs typeface="Arial Narrow" panose="020B0604020202020204" pitchFamily="34" charset="0"/>
              </a:rPr>
              <a:t>Find sources and assess the value of information obtained</a:t>
            </a:r>
          </a:p>
          <a:p>
            <a:pPr fontAlgn="base">
              <a:lnSpc>
                <a:spcPct val="150000"/>
              </a:lnSpc>
            </a:pPr>
            <a:r>
              <a:rPr lang="en-US" dirty="0">
                <a:latin typeface="Arial Narrow" panose="020B0604020202020204" pitchFamily="34" charset="0"/>
                <a:cs typeface="Arial Narrow" panose="020B0604020202020204" pitchFamily="34" charset="0"/>
              </a:rPr>
              <a:t>Learn the importance of the A.S.K. Principle</a:t>
            </a:r>
          </a:p>
          <a:p>
            <a:pPr fontAlgn="base">
              <a:lnSpc>
                <a:spcPct val="150000"/>
              </a:lnSpc>
            </a:pPr>
            <a:r>
              <a:rPr lang="en-US" dirty="0">
                <a:latin typeface="Arial Narrow" panose="020B0604020202020204" pitchFamily="34" charset="0"/>
                <a:cs typeface="Arial Narrow" panose="020B0604020202020204" pitchFamily="34" charset="0"/>
              </a:rPr>
              <a:t>Distinguish between Facts and Opinions</a:t>
            </a:r>
          </a:p>
        </p:txBody>
      </p:sp>
      <p:sp>
        <p:nvSpPr>
          <p:cNvPr id="5" name="Rectangle 4">
            <a:extLst>
              <a:ext uri="{FF2B5EF4-FFF2-40B4-BE49-F238E27FC236}">
                <a16:creationId xmlns:a16="http://schemas.microsoft.com/office/drawing/2014/main" id="{805466AF-F404-4481-90E4-8A1AF3D92B8D}"/>
              </a:ext>
            </a:extLst>
          </p:cNvPr>
          <p:cNvSpPr/>
          <p:nvPr/>
        </p:nvSpPr>
        <p:spPr>
          <a:xfrm>
            <a:off x="187570" y="411787"/>
            <a:ext cx="8543192"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Tree>
    <p:extLst>
      <p:ext uri="{BB962C8B-B14F-4D97-AF65-F5344CB8AC3E}">
        <p14:creationId xmlns:p14="http://schemas.microsoft.com/office/powerpoint/2010/main" val="2595724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9126416"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66700" y="175295"/>
            <a:ext cx="6459415" cy="1325563"/>
          </a:xfrm>
          <a:effectLst>
            <a:outerShdw blurRad="50800" dist="38100" dir="5400000" algn="t" rotWithShape="0">
              <a:prstClr val="black">
                <a:alpha val="40000"/>
              </a:prstClr>
            </a:outerShdw>
          </a:effectLst>
        </p:spPr>
        <p:txBody>
          <a:bodyPr>
            <a:normAutofit/>
          </a:bodyPr>
          <a:lstStyle/>
          <a:p>
            <a:r>
              <a:rPr lang="en-US" sz="5400" b="1" dirty="0">
                <a:solidFill>
                  <a:srgbClr val="002060"/>
                </a:solidFill>
                <a:latin typeface="Arial Narrow" panose="020B0606020202030204" pitchFamily="34" charset="0"/>
              </a:rPr>
              <a:t>LET’S CONNECT</a:t>
            </a:r>
          </a:p>
        </p:txBody>
      </p:sp>
      <p:sp>
        <p:nvSpPr>
          <p:cNvPr id="5" name="Rectangle 4">
            <a:extLst>
              <a:ext uri="{FF2B5EF4-FFF2-40B4-BE49-F238E27FC236}">
                <a16:creationId xmlns:a16="http://schemas.microsoft.com/office/drawing/2014/main" id="{805466AF-F404-4481-90E4-8A1AF3D92B8D}"/>
              </a:ext>
            </a:extLst>
          </p:cNvPr>
          <p:cNvSpPr/>
          <p:nvPr/>
        </p:nvSpPr>
        <p:spPr>
          <a:xfrm>
            <a:off x="187570" y="411787"/>
            <a:ext cx="8543192"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9" name="TextBox 8">
            <a:extLst>
              <a:ext uri="{FF2B5EF4-FFF2-40B4-BE49-F238E27FC236}">
                <a16:creationId xmlns:a16="http://schemas.microsoft.com/office/drawing/2014/main" id="{71285F86-EAC1-42C5-90B9-F75A7DAAACD5}"/>
              </a:ext>
            </a:extLst>
          </p:cNvPr>
          <p:cNvSpPr txBox="1"/>
          <p:nvPr/>
        </p:nvSpPr>
        <p:spPr>
          <a:xfrm>
            <a:off x="187570" y="1982504"/>
            <a:ext cx="8613530" cy="523220"/>
          </a:xfrm>
          <a:prstGeom prst="rect">
            <a:avLst/>
          </a:prstGeom>
          <a:noFill/>
        </p:spPr>
        <p:txBody>
          <a:bodyPr wrap="square" rtlCol="0">
            <a:spAutoFit/>
          </a:bodyPr>
          <a:lstStyle/>
          <a:p>
            <a:r>
              <a:rPr lang="en-US" sz="2800" b="1" dirty="0">
                <a:solidFill>
                  <a:schemeClr val="tx1">
                    <a:lumMod val="95000"/>
                    <a:lumOff val="5000"/>
                  </a:schemeClr>
                </a:solidFill>
                <a:effectLst>
                  <a:outerShdw blurRad="38100" dist="38100" dir="2700000" algn="tl">
                    <a:srgbClr val="000000">
                      <a:alpha val="43137"/>
                    </a:srgbClr>
                  </a:outerShdw>
                </a:effectLst>
                <a:latin typeface="Arial Narrow" panose="020B0606020202030204" pitchFamily="34" charset="0"/>
              </a:rPr>
              <a:t>ICEBREAKER: </a:t>
            </a:r>
            <a:r>
              <a:rPr lang="en-US" sz="2800" b="1" dirty="0">
                <a:solidFill>
                  <a:srgbClr val="002060"/>
                </a:solidFill>
                <a:effectLst>
                  <a:outerShdw blurRad="38100" dist="38100" dir="2700000" algn="tl">
                    <a:srgbClr val="000000">
                      <a:alpha val="43137"/>
                    </a:srgbClr>
                  </a:outerShdw>
                </a:effectLst>
                <a:latin typeface="Arial Narrow" panose="020B0606020202030204" pitchFamily="34" charset="0"/>
              </a:rPr>
              <a:t>What should I wear in this weather?</a:t>
            </a:r>
          </a:p>
        </p:txBody>
      </p:sp>
      <p:sp>
        <p:nvSpPr>
          <p:cNvPr id="15" name="TextBox 14">
            <a:extLst>
              <a:ext uri="{FF2B5EF4-FFF2-40B4-BE49-F238E27FC236}">
                <a16:creationId xmlns:a16="http://schemas.microsoft.com/office/drawing/2014/main" id="{DA2AFCA1-DFB6-4BED-AB0C-DD65915D20A8}"/>
              </a:ext>
            </a:extLst>
          </p:cNvPr>
          <p:cNvSpPr txBox="1"/>
          <p:nvPr/>
        </p:nvSpPr>
        <p:spPr>
          <a:xfrm>
            <a:off x="2400529" y="3004995"/>
            <a:ext cx="7452105" cy="575799"/>
          </a:xfrm>
          <a:prstGeom prst="rect">
            <a:avLst/>
          </a:prstGeom>
          <a:noFill/>
        </p:spPr>
        <p:txBody>
          <a:bodyPr wrap="none" rtlCol="0">
            <a:spAutoFit/>
          </a:bodyPr>
          <a:lstStyle/>
          <a:p>
            <a:pPr>
              <a:lnSpc>
                <a:spcPct val="150000"/>
              </a:lnSpc>
            </a:pPr>
            <a:r>
              <a:rPr lang="en-US" sz="2400" b="1" dirty="0">
                <a:latin typeface="Arial Narrow" panose="020B0604020202020204" pitchFamily="34" charset="0"/>
                <a:cs typeface="Arial Narrow" panose="020B0604020202020204" pitchFamily="34" charset="0"/>
              </a:rPr>
              <a:t>HOW DO YOU DECIDE ON WHAT ATTIRE TO WEAR TODAY?</a:t>
            </a:r>
          </a:p>
        </p:txBody>
      </p:sp>
      <p:sp>
        <p:nvSpPr>
          <p:cNvPr id="8" name="TextBox 7">
            <a:extLst>
              <a:ext uri="{FF2B5EF4-FFF2-40B4-BE49-F238E27FC236}">
                <a16:creationId xmlns:a16="http://schemas.microsoft.com/office/drawing/2014/main" id="{0CFA241E-E98C-DC40-9AC7-9A34D4AF3930}"/>
              </a:ext>
            </a:extLst>
          </p:cNvPr>
          <p:cNvSpPr txBox="1"/>
          <p:nvPr/>
        </p:nvSpPr>
        <p:spPr>
          <a:xfrm>
            <a:off x="481795" y="4098571"/>
            <a:ext cx="1798890" cy="455446"/>
          </a:xfrm>
          <a:prstGeom prst="rect">
            <a:avLst/>
          </a:prstGeom>
          <a:noFill/>
        </p:spPr>
        <p:txBody>
          <a:bodyPr wrap="none" rtlCol="0">
            <a:spAutoFit/>
          </a:bodyPr>
          <a:lstStyle/>
          <a:p>
            <a:pPr>
              <a:lnSpc>
                <a:spcPct val="150000"/>
              </a:lnSpc>
            </a:pPr>
            <a:r>
              <a:rPr lang="en-US" dirty="0">
                <a:latin typeface="Arial Narrow" panose="020B0604020202020204" pitchFamily="34" charset="0"/>
                <a:cs typeface="Arial Narrow" panose="020B0604020202020204" pitchFamily="34" charset="0"/>
              </a:rPr>
              <a:t>The weather app…</a:t>
            </a:r>
          </a:p>
        </p:txBody>
      </p:sp>
      <p:sp>
        <p:nvSpPr>
          <p:cNvPr id="10" name="TextBox 9">
            <a:extLst>
              <a:ext uri="{FF2B5EF4-FFF2-40B4-BE49-F238E27FC236}">
                <a16:creationId xmlns:a16="http://schemas.microsoft.com/office/drawing/2014/main" id="{3C0C6809-FAAE-8A43-B0BC-920944D6E243}"/>
              </a:ext>
            </a:extLst>
          </p:cNvPr>
          <p:cNvSpPr txBox="1"/>
          <p:nvPr/>
        </p:nvSpPr>
        <p:spPr>
          <a:xfrm>
            <a:off x="3288179" y="4084800"/>
            <a:ext cx="4878259" cy="455446"/>
          </a:xfrm>
          <a:prstGeom prst="rect">
            <a:avLst/>
          </a:prstGeom>
          <a:noFill/>
        </p:spPr>
        <p:txBody>
          <a:bodyPr wrap="none" rtlCol="0">
            <a:spAutoFit/>
          </a:bodyPr>
          <a:lstStyle/>
          <a:p>
            <a:pPr>
              <a:lnSpc>
                <a:spcPct val="150000"/>
              </a:lnSpc>
            </a:pPr>
            <a:r>
              <a:rPr lang="en-US" dirty="0">
                <a:latin typeface="Arial Narrow" panose="020B0604020202020204" pitchFamily="34" charset="0"/>
                <a:cs typeface="Arial Narrow" panose="020B0604020202020204" pitchFamily="34" charset="0"/>
              </a:rPr>
              <a:t>Parent or guardian tell you how to dress appropriately…</a:t>
            </a:r>
            <a:endParaRPr lang="en-US" sz="3200" dirty="0">
              <a:solidFill>
                <a:srgbClr val="002060"/>
              </a:solidFill>
              <a:latin typeface="Arial Narrow" panose="020B0604020202020204" pitchFamily="34" charset="0"/>
              <a:cs typeface="Arial Narrow" panose="020B0604020202020204" pitchFamily="34" charset="0"/>
            </a:endParaRPr>
          </a:p>
        </p:txBody>
      </p:sp>
      <p:sp>
        <p:nvSpPr>
          <p:cNvPr id="11" name="TextBox 10">
            <a:extLst>
              <a:ext uri="{FF2B5EF4-FFF2-40B4-BE49-F238E27FC236}">
                <a16:creationId xmlns:a16="http://schemas.microsoft.com/office/drawing/2014/main" id="{F778E135-69B3-3B41-8CFD-EB661C864D69}"/>
              </a:ext>
            </a:extLst>
          </p:cNvPr>
          <p:cNvSpPr txBox="1"/>
          <p:nvPr/>
        </p:nvSpPr>
        <p:spPr>
          <a:xfrm>
            <a:off x="9205991" y="3970777"/>
            <a:ext cx="2452916" cy="455446"/>
          </a:xfrm>
          <a:prstGeom prst="rect">
            <a:avLst/>
          </a:prstGeom>
          <a:noFill/>
        </p:spPr>
        <p:txBody>
          <a:bodyPr wrap="none" rtlCol="0">
            <a:spAutoFit/>
          </a:bodyPr>
          <a:lstStyle/>
          <a:p>
            <a:pPr>
              <a:lnSpc>
                <a:spcPct val="150000"/>
              </a:lnSpc>
            </a:pPr>
            <a:r>
              <a:rPr lang="en-US" dirty="0">
                <a:latin typeface="Arial Narrow" panose="020B0604020202020204" pitchFamily="34" charset="0"/>
                <a:cs typeface="Arial Narrow" panose="020B0604020202020204" pitchFamily="34" charset="0"/>
              </a:rPr>
              <a:t>Look outside the window…</a:t>
            </a:r>
          </a:p>
        </p:txBody>
      </p:sp>
      <p:pic>
        <p:nvPicPr>
          <p:cNvPr id="4" name="Picture 3">
            <a:extLst>
              <a:ext uri="{FF2B5EF4-FFF2-40B4-BE49-F238E27FC236}">
                <a16:creationId xmlns:a16="http://schemas.microsoft.com/office/drawing/2014/main" id="{36339339-ED4E-EC4F-B4FB-9013F0C2AE2C}"/>
              </a:ext>
            </a:extLst>
          </p:cNvPr>
          <p:cNvPicPr>
            <a:picLocks noChangeAspect="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9751047" y="4707468"/>
            <a:ext cx="1427153" cy="1251236"/>
          </a:xfrm>
          <a:prstGeom prst="rect">
            <a:avLst/>
          </a:prstGeom>
          <a:effectLst>
            <a:outerShdw blurRad="50800" dist="38100" dir="16200000" rotWithShape="0">
              <a:prstClr val="black">
                <a:alpha val="40000"/>
              </a:prstClr>
            </a:outerShdw>
          </a:effectLst>
        </p:spPr>
      </p:pic>
      <p:pic>
        <p:nvPicPr>
          <p:cNvPr id="13" name="Picture 12">
            <a:extLst>
              <a:ext uri="{FF2B5EF4-FFF2-40B4-BE49-F238E27FC236}">
                <a16:creationId xmlns:a16="http://schemas.microsoft.com/office/drawing/2014/main" id="{DE6433DA-24F7-014C-9E6D-4E734A5D1187}"/>
              </a:ext>
            </a:extLst>
          </p:cNvPr>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001786" y="4554017"/>
            <a:ext cx="1532480" cy="1532480"/>
          </a:xfrm>
          <a:prstGeom prst="rect">
            <a:avLst/>
          </a:prstGeom>
          <a:effectLst>
            <a:outerShdw blurRad="50800" dist="38100" dir="16200000" rotWithShape="0">
              <a:prstClr val="black">
                <a:alpha val="40000"/>
              </a:prstClr>
            </a:outerShdw>
          </a:effectLst>
        </p:spPr>
      </p:pic>
      <p:pic>
        <p:nvPicPr>
          <p:cNvPr id="16" name="Picture 15">
            <a:extLst>
              <a:ext uri="{FF2B5EF4-FFF2-40B4-BE49-F238E27FC236}">
                <a16:creationId xmlns:a16="http://schemas.microsoft.com/office/drawing/2014/main" id="{2F4890C5-67A9-8C46-8EE1-E05390DC37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355" y="4792320"/>
            <a:ext cx="1166383" cy="1166383"/>
          </a:xfrm>
          <a:prstGeom prst="rect">
            <a:avLst/>
          </a:prstGeom>
          <a:effectLst>
            <a:outerShdw blurRad="50800" dist="38100" dir="16200000" rotWithShape="0">
              <a:prstClr val="black">
                <a:alpha val="40000"/>
              </a:prstClr>
            </a:outerShdw>
          </a:effectLst>
        </p:spPr>
      </p:pic>
      <p:cxnSp>
        <p:nvCxnSpPr>
          <p:cNvPr id="18" name="Straight Connector 17">
            <a:extLst>
              <a:ext uri="{FF2B5EF4-FFF2-40B4-BE49-F238E27FC236}">
                <a16:creationId xmlns:a16="http://schemas.microsoft.com/office/drawing/2014/main" id="{B493D08F-E953-C34D-B921-A458A3FBE1B6}"/>
              </a:ext>
            </a:extLst>
          </p:cNvPr>
          <p:cNvCxnSpPr/>
          <p:nvPr/>
        </p:nvCxnSpPr>
        <p:spPr>
          <a:xfrm>
            <a:off x="2833511" y="4233333"/>
            <a:ext cx="0" cy="2064037"/>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5B32BA6-95B7-FB4A-931D-A80E222BA8E5}"/>
              </a:ext>
            </a:extLst>
          </p:cNvPr>
          <p:cNvCxnSpPr/>
          <p:nvPr/>
        </p:nvCxnSpPr>
        <p:spPr>
          <a:xfrm>
            <a:off x="8702540" y="4163113"/>
            <a:ext cx="0" cy="2064037"/>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525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endParaRPr>
          </a:p>
        </p:txBody>
      </p:sp>
      <p:sp>
        <p:nvSpPr>
          <p:cNvPr id="10" name="Rectangle 9">
            <a:extLst>
              <a:ext uri="{FF2B5EF4-FFF2-40B4-BE49-F238E27FC236}">
                <a16:creationId xmlns:a16="http://schemas.microsoft.com/office/drawing/2014/main" id="{4B8D64AC-8665-4CAD-AC33-4E405B88C401}"/>
              </a:ext>
            </a:extLst>
          </p:cNvPr>
          <p:cNvSpPr/>
          <p:nvPr/>
        </p:nvSpPr>
        <p:spPr>
          <a:xfrm>
            <a:off x="-699912" y="1582771"/>
            <a:ext cx="12485511" cy="1231106"/>
          </a:xfrm>
          <a:prstGeom prst="rect">
            <a:avLst/>
          </a:prstGeom>
        </p:spPr>
        <p:txBody>
          <a:bodyPr wrap="square">
            <a:spAutoFit/>
          </a:bodyPr>
          <a:lstStyle/>
          <a:p>
            <a:endParaRPr lang="en-US" dirty="0"/>
          </a:p>
          <a:p>
            <a:pPr lvl="2" fontAlgn="base"/>
            <a:r>
              <a:rPr lang="en-US" sz="2800" dirty="0"/>
              <a:t>Information Literacy is the ability to locate, evaluate, document and use sources of ideas and facts. </a:t>
            </a:r>
            <a:endParaRPr lang="en-US" sz="2800" dirty="0">
              <a:latin typeface="Arial Narrow" panose="020B0604020202020204" pitchFamily="34" charset="0"/>
              <a:cs typeface="Arial Narrow" panose="020B0604020202020204" pitchFamily="34" charset="0"/>
            </a:endParaRPr>
          </a:p>
        </p:txBody>
      </p:sp>
      <p:sp>
        <p:nvSpPr>
          <p:cNvPr id="12" name="Rectangle 11">
            <a:extLst>
              <a:ext uri="{FF2B5EF4-FFF2-40B4-BE49-F238E27FC236}">
                <a16:creationId xmlns:a16="http://schemas.microsoft.com/office/drawing/2014/main" id="{587E694C-3D1B-4854-80AD-3199D5C00460}"/>
              </a:ext>
            </a:extLst>
          </p:cNvPr>
          <p:cNvSpPr/>
          <p:nvPr/>
        </p:nvSpPr>
        <p:spPr>
          <a:xfrm>
            <a:off x="187569" y="411787"/>
            <a:ext cx="11507719"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3" name="Title 1">
            <a:extLst>
              <a:ext uri="{FF2B5EF4-FFF2-40B4-BE49-F238E27FC236}">
                <a16:creationId xmlns:a16="http://schemas.microsoft.com/office/drawing/2014/main" id="{69C6539D-4242-4E6B-8C2F-D7EDB16C2091}"/>
              </a:ext>
            </a:extLst>
          </p:cNvPr>
          <p:cNvSpPr>
            <a:spLocks noGrp="1"/>
          </p:cNvSpPr>
          <p:nvPr>
            <p:ph type="title"/>
          </p:nvPr>
        </p:nvSpPr>
        <p:spPr>
          <a:xfrm>
            <a:off x="187569" y="204810"/>
            <a:ext cx="12166711" cy="517679"/>
          </a:xfrm>
          <a:effectLst>
            <a:outerShdw blurRad="50800" dist="38100" dir="5400000" algn="t" rotWithShape="0">
              <a:prstClr val="black">
                <a:alpha val="40000"/>
              </a:prstClr>
            </a:outerShdw>
          </a:effectLst>
        </p:spPr>
        <p:txBody>
          <a:bodyPr>
            <a:noAutofit/>
          </a:bodyPr>
          <a:lstStyle/>
          <a:p>
            <a:br>
              <a:rPr lang="en-US" sz="5400" b="1" dirty="0"/>
            </a:br>
            <a:r>
              <a:rPr lang="en-US" sz="5400" b="1" dirty="0">
                <a:solidFill>
                  <a:schemeClr val="bg1">
                    <a:lumMod val="95000"/>
                  </a:schemeClr>
                </a:solidFill>
                <a:latin typeface="Arial Narrow" panose="020B0604020202020204" pitchFamily="34" charset="0"/>
                <a:cs typeface="Arial Narrow" panose="020B0604020202020204" pitchFamily="34" charset="0"/>
              </a:rPr>
              <a:t>INFORMATION LITERACY?</a:t>
            </a:r>
          </a:p>
        </p:txBody>
      </p:sp>
      <p:sp>
        <p:nvSpPr>
          <p:cNvPr id="8" name="TextBox 7">
            <a:extLst>
              <a:ext uri="{FF2B5EF4-FFF2-40B4-BE49-F238E27FC236}">
                <a16:creationId xmlns:a16="http://schemas.microsoft.com/office/drawing/2014/main" id="{C56B120B-8A03-9346-8846-2BF9A4BDB0BA}"/>
              </a:ext>
            </a:extLst>
          </p:cNvPr>
          <p:cNvSpPr txBox="1"/>
          <p:nvPr/>
        </p:nvSpPr>
        <p:spPr>
          <a:xfrm>
            <a:off x="284990" y="3243109"/>
            <a:ext cx="11410298" cy="245772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b="1" u="sng" dirty="0">
                <a:solidFill>
                  <a:srgbClr val="002060"/>
                </a:solidFill>
                <a:latin typeface="Arial Narrow" panose="020B0604020202020204" pitchFamily="34" charset="0"/>
                <a:cs typeface="Arial Narrow" panose="020B0604020202020204" pitchFamily="34" charset="0"/>
              </a:rPr>
              <a:t>Primary Sources</a:t>
            </a:r>
            <a:r>
              <a:rPr lang="en-US" sz="2000" b="1" dirty="0">
                <a:solidFill>
                  <a:srgbClr val="002060"/>
                </a:solidFill>
                <a:latin typeface="Arial Narrow" panose="020B0604020202020204" pitchFamily="34" charset="0"/>
                <a:cs typeface="Arial Narrow" panose="020B0604020202020204" pitchFamily="34" charset="0"/>
              </a:rPr>
              <a:t>: </a:t>
            </a:r>
            <a:r>
              <a:rPr lang="en-US" sz="2000" dirty="0">
                <a:solidFill>
                  <a:srgbClr val="002060"/>
                </a:solidFill>
                <a:latin typeface="Arial Narrow" panose="020B0604020202020204" pitchFamily="34" charset="0"/>
                <a:cs typeface="Arial Narrow" panose="020B0604020202020204" pitchFamily="34" charset="0"/>
              </a:rPr>
              <a:t>First hand materials (i.e. personal journals, letters, speeches, reports of scientific research, field observation). </a:t>
            </a:r>
          </a:p>
          <a:p>
            <a:pPr marL="285750" indent="-285750">
              <a:lnSpc>
                <a:spcPct val="150000"/>
              </a:lnSpc>
              <a:buFont typeface="Arial" panose="020B0604020202020204" pitchFamily="34" charset="0"/>
              <a:buChar char="•"/>
            </a:pPr>
            <a:r>
              <a:rPr lang="en-US" sz="2000" b="1" u="sng" dirty="0">
                <a:solidFill>
                  <a:srgbClr val="002060"/>
                </a:solidFill>
                <a:latin typeface="Arial Narrow" panose="020B0604020202020204" pitchFamily="34" charset="0"/>
                <a:cs typeface="Arial Narrow" panose="020B0604020202020204" pitchFamily="34" charset="0"/>
              </a:rPr>
              <a:t>Secondary Sources</a:t>
            </a:r>
            <a:r>
              <a:rPr lang="en-US" sz="2000" b="1" dirty="0">
                <a:solidFill>
                  <a:srgbClr val="002060"/>
                </a:solidFill>
                <a:latin typeface="Arial Narrow" panose="020B0604020202020204" pitchFamily="34" charset="0"/>
                <a:cs typeface="Arial Narrow" panose="020B0604020202020204" pitchFamily="34" charset="0"/>
              </a:rPr>
              <a:t>: </a:t>
            </a:r>
            <a:r>
              <a:rPr lang="en-US" sz="2000" dirty="0">
                <a:solidFill>
                  <a:srgbClr val="002060"/>
                </a:solidFill>
                <a:latin typeface="Arial Narrow" panose="020B0604020202020204" pitchFamily="34" charset="0"/>
                <a:cs typeface="Arial Narrow" panose="020B0604020202020204" pitchFamily="34" charset="0"/>
              </a:rPr>
              <a:t>Explanations and comment on primary sources (i.e. national newspapers, magazines with wide circulation). </a:t>
            </a:r>
          </a:p>
          <a:p>
            <a:pPr algn="ctr" fontAlgn="base">
              <a:lnSpc>
                <a:spcPct val="200000"/>
              </a:lnSpc>
            </a:pPr>
            <a:r>
              <a:rPr lang="en-US" sz="2000" b="1" u="sng" dirty="0">
                <a:solidFill>
                  <a:srgbClr val="FF9900"/>
                </a:solidFill>
                <a:latin typeface="Arial Narrow" panose="020B0604020202020204" pitchFamily="34" charset="0"/>
                <a:cs typeface="Arial Narrow" panose="020B0604020202020204" pitchFamily="34" charset="0"/>
              </a:rPr>
              <a:t>Anyone who gathers information is engaged in the A.S.K. Process.</a:t>
            </a:r>
            <a:endParaRPr lang="en-US" sz="3200" dirty="0">
              <a:solidFill>
                <a:srgbClr val="FF9900"/>
              </a:solidFill>
              <a:latin typeface="Arial Narrow" panose="020B0604020202020204" pitchFamily="34" charset="0"/>
              <a:cs typeface="Arial Narrow" panose="020B0604020202020204" pitchFamily="34" charset="0"/>
            </a:endParaRPr>
          </a:p>
        </p:txBody>
      </p:sp>
    </p:spTree>
    <p:extLst>
      <p:ext uri="{BB962C8B-B14F-4D97-AF65-F5344CB8AC3E}">
        <p14:creationId xmlns:p14="http://schemas.microsoft.com/office/powerpoint/2010/main" val="495771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01109"/>
            <a:ext cx="10770303"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endParaRPr>
          </a:p>
        </p:txBody>
      </p:sp>
      <p:sp>
        <p:nvSpPr>
          <p:cNvPr id="10" name="Rectangle 9">
            <a:extLst>
              <a:ext uri="{FF2B5EF4-FFF2-40B4-BE49-F238E27FC236}">
                <a16:creationId xmlns:a16="http://schemas.microsoft.com/office/drawing/2014/main" id="{4B8D64AC-8665-4CAD-AC33-4E405B88C401}"/>
              </a:ext>
            </a:extLst>
          </p:cNvPr>
          <p:cNvSpPr/>
          <p:nvPr/>
        </p:nvSpPr>
        <p:spPr>
          <a:xfrm>
            <a:off x="187569" y="2834697"/>
            <a:ext cx="5411719" cy="2246769"/>
          </a:xfrm>
          <a:prstGeom prst="rect">
            <a:avLst/>
          </a:prstGeom>
        </p:spPr>
        <p:txBody>
          <a:bodyPr wrap="square">
            <a:spAutoFit/>
          </a:bodyPr>
          <a:lstStyle/>
          <a:p>
            <a:r>
              <a:rPr lang="en-US" sz="2800" dirty="0">
                <a:latin typeface="Arial Narrow" panose="020B0604020202020204" pitchFamily="34" charset="0"/>
                <a:cs typeface="Arial Narrow" panose="020B0604020202020204" pitchFamily="34" charset="0"/>
              </a:rPr>
              <a:t>ASK is to </a:t>
            </a:r>
            <a:r>
              <a:rPr lang="en-US" sz="2800" b="1" dirty="0">
                <a:solidFill>
                  <a:srgbClr val="FF9900"/>
                </a:solidFill>
                <a:latin typeface="Arial Narrow" panose="020B0604020202020204" pitchFamily="34" charset="0"/>
                <a:cs typeface="Arial Narrow" panose="020B0604020202020204" pitchFamily="34" charset="0"/>
              </a:rPr>
              <a:t>Actively</a:t>
            </a:r>
            <a:r>
              <a:rPr lang="en-US" sz="2800" b="1" dirty="0">
                <a:latin typeface="Arial Narrow" panose="020B0604020202020204" pitchFamily="34" charset="0"/>
                <a:cs typeface="Arial Narrow" panose="020B0604020202020204" pitchFamily="34" charset="0"/>
              </a:rPr>
              <a:t> </a:t>
            </a:r>
            <a:r>
              <a:rPr lang="en-US" sz="2800" b="1" dirty="0">
                <a:solidFill>
                  <a:srgbClr val="7030A0"/>
                </a:solidFill>
                <a:latin typeface="Arial Narrow" panose="020B0604020202020204" pitchFamily="34" charset="0"/>
                <a:cs typeface="Arial Narrow" panose="020B0604020202020204" pitchFamily="34" charset="0"/>
              </a:rPr>
              <a:t>Seek</a:t>
            </a:r>
            <a:r>
              <a:rPr lang="en-US" sz="2800" b="1" dirty="0">
                <a:latin typeface="Arial Narrow" panose="020B0604020202020204" pitchFamily="34" charset="0"/>
                <a:cs typeface="Arial Narrow" panose="020B0604020202020204" pitchFamily="34" charset="0"/>
              </a:rPr>
              <a:t> </a:t>
            </a:r>
            <a:r>
              <a:rPr lang="en-US" sz="2800" b="1" dirty="0">
                <a:solidFill>
                  <a:srgbClr val="C00000"/>
                </a:solidFill>
                <a:latin typeface="Arial Narrow" panose="020B0604020202020204" pitchFamily="34" charset="0"/>
                <a:cs typeface="Arial Narrow" panose="020B0604020202020204" pitchFamily="34" charset="0"/>
              </a:rPr>
              <a:t>Knowledge</a:t>
            </a:r>
            <a:r>
              <a:rPr lang="en-US" sz="2800" b="1" dirty="0">
                <a:latin typeface="Arial Narrow" panose="020B0604020202020204" pitchFamily="34" charset="0"/>
                <a:cs typeface="Arial Narrow" panose="020B0604020202020204" pitchFamily="34" charset="0"/>
              </a:rPr>
              <a:t> </a:t>
            </a:r>
            <a:r>
              <a:rPr lang="en-US" sz="2800" dirty="0">
                <a:latin typeface="Arial Narrow" panose="020B0604020202020204" pitchFamily="34" charset="0"/>
                <a:cs typeface="Arial Narrow" panose="020B0604020202020204" pitchFamily="34" charset="0"/>
              </a:rPr>
              <a:t>with a deliberate or intentional purpose to gather information for academic, personal, professional, or social endeavors.</a:t>
            </a:r>
          </a:p>
        </p:txBody>
      </p:sp>
      <p:sp>
        <p:nvSpPr>
          <p:cNvPr id="13" name="Title 1">
            <a:extLst>
              <a:ext uri="{FF2B5EF4-FFF2-40B4-BE49-F238E27FC236}">
                <a16:creationId xmlns:a16="http://schemas.microsoft.com/office/drawing/2014/main" id="{69C6539D-4242-4E6B-8C2F-D7EDB16C2091}"/>
              </a:ext>
            </a:extLst>
          </p:cNvPr>
          <p:cNvSpPr>
            <a:spLocks noGrp="1"/>
          </p:cNvSpPr>
          <p:nvPr>
            <p:ph type="title"/>
          </p:nvPr>
        </p:nvSpPr>
        <p:spPr>
          <a:xfrm>
            <a:off x="187570" y="418751"/>
            <a:ext cx="10299808" cy="801928"/>
          </a:xfrm>
          <a:ln>
            <a:solidFill>
              <a:srgbClr val="002060"/>
            </a:solidFill>
          </a:ln>
          <a:effectLst>
            <a:outerShdw blurRad="50800" dist="38100" dir="5400000" algn="t" rotWithShape="0">
              <a:prstClr val="black">
                <a:alpha val="40000"/>
              </a:prstClr>
            </a:outerShdw>
          </a:effectLst>
        </p:spPr>
        <p:txBody>
          <a:bodyPr>
            <a:noAutofit/>
          </a:bodyPr>
          <a:lstStyle/>
          <a:p>
            <a:r>
              <a:rPr lang="en-US" b="1" dirty="0">
                <a:solidFill>
                  <a:srgbClr val="002060"/>
                </a:solidFill>
                <a:latin typeface="Arial Narrow" panose="020B0604020202020204" pitchFamily="34" charset="0"/>
                <a:cs typeface="Arial Narrow" panose="020B0604020202020204" pitchFamily="34" charset="0"/>
              </a:rPr>
              <a:t>WHAT IS THE A.S.K. PRINCIPLE/PROCESS? </a:t>
            </a:r>
          </a:p>
        </p:txBody>
      </p:sp>
      <p:pic>
        <p:nvPicPr>
          <p:cNvPr id="3" name="Picture 2">
            <a:extLst>
              <a:ext uri="{FF2B5EF4-FFF2-40B4-BE49-F238E27FC236}">
                <a16:creationId xmlns:a16="http://schemas.microsoft.com/office/drawing/2014/main" id="{9F992B9B-EB49-4649-AA97-AED0BF17E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6706" y="1837096"/>
            <a:ext cx="4512733" cy="4241969"/>
          </a:xfrm>
          <a:prstGeom prst="rect">
            <a:avLst/>
          </a:prstGeom>
        </p:spPr>
      </p:pic>
    </p:spTree>
    <p:extLst>
      <p:ext uri="{BB962C8B-B14F-4D97-AF65-F5344CB8AC3E}">
        <p14:creationId xmlns:p14="http://schemas.microsoft.com/office/powerpoint/2010/main" val="799706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12090400"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endParaRPr>
          </a:p>
        </p:txBody>
      </p:sp>
      <p:sp>
        <p:nvSpPr>
          <p:cNvPr id="10" name="Rectangle 9">
            <a:extLst>
              <a:ext uri="{FF2B5EF4-FFF2-40B4-BE49-F238E27FC236}">
                <a16:creationId xmlns:a16="http://schemas.microsoft.com/office/drawing/2014/main" id="{4B8D64AC-8665-4CAD-AC33-4E405B88C401}"/>
              </a:ext>
            </a:extLst>
          </p:cNvPr>
          <p:cNvSpPr/>
          <p:nvPr/>
        </p:nvSpPr>
        <p:spPr>
          <a:xfrm>
            <a:off x="-496711" y="1648999"/>
            <a:ext cx="10385778" cy="3519490"/>
          </a:xfrm>
          <a:prstGeom prst="rect">
            <a:avLst/>
          </a:prstGeom>
        </p:spPr>
        <p:txBody>
          <a:bodyPr wrap="square">
            <a:spAutoFit/>
          </a:bodyPr>
          <a:lstStyle/>
          <a:p>
            <a:endParaRPr lang="en-US" dirty="0">
              <a:latin typeface="Arial Narrow" panose="020B0604020202020204" pitchFamily="34" charset="0"/>
              <a:cs typeface="Arial Narrow" panose="020B0604020202020204" pitchFamily="34" charset="0"/>
            </a:endParaRPr>
          </a:p>
          <a:p>
            <a:pPr lvl="2" fontAlgn="base"/>
            <a:r>
              <a:rPr lang="en-US" sz="2800" dirty="0">
                <a:latin typeface="Arial Narrow" panose="020B0604020202020204" pitchFamily="34" charset="0"/>
                <a:cs typeface="Arial Narrow" panose="020B0604020202020204" pitchFamily="34" charset="0"/>
              </a:rPr>
              <a:t>When you are Actively Seeking Knowledge it is imperative that</a:t>
            </a:r>
          </a:p>
          <a:p>
            <a:pPr lvl="2" fontAlgn="base"/>
            <a:r>
              <a:rPr lang="en-US" sz="2800" dirty="0">
                <a:latin typeface="Arial Narrow" panose="020B0604020202020204" pitchFamily="34" charset="0"/>
                <a:cs typeface="Arial Narrow" panose="020B0604020202020204" pitchFamily="34" charset="0"/>
              </a:rPr>
              <a:t>the information is: </a:t>
            </a:r>
          </a:p>
          <a:p>
            <a:pPr lvl="2" fontAlgn="base"/>
            <a:endParaRPr lang="en-US" sz="2800" dirty="0"/>
          </a:p>
          <a:p>
            <a:pPr marL="1371600" lvl="2" indent="-457200" fontAlgn="base">
              <a:lnSpc>
                <a:spcPct val="150000"/>
              </a:lnSpc>
              <a:buFont typeface="Arial" panose="020B0604020202020204" pitchFamily="34" charset="0"/>
              <a:buChar char="•"/>
            </a:pPr>
            <a:r>
              <a:rPr lang="en-US" sz="2800" dirty="0">
                <a:latin typeface="Arial Narrow" panose="020B0604020202020204" pitchFamily="34" charset="0"/>
                <a:cs typeface="Arial Narrow" panose="020B0604020202020204" pitchFamily="34" charset="0"/>
              </a:rPr>
              <a:t>Relevant (will this data assist me in the purpose of my pursuit?)</a:t>
            </a:r>
          </a:p>
          <a:p>
            <a:pPr marL="1371600" lvl="2" indent="-457200" fontAlgn="base">
              <a:lnSpc>
                <a:spcPct val="150000"/>
              </a:lnSpc>
              <a:buFont typeface="Arial" panose="020B0604020202020204" pitchFamily="34" charset="0"/>
              <a:buChar char="•"/>
            </a:pPr>
            <a:r>
              <a:rPr lang="en-US" sz="2800" dirty="0">
                <a:latin typeface="Arial Narrow" panose="020B0604020202020204" pitchFamily="34" charset="0"/>
                <a:cs typeface="Arial Narrow" panose="020B0604020202020204" pitchFamily="34" charset="0"/>
              </a:rPr>
              <a:t>Current (check the date)</a:t>
            </a:r>
          </a:p>
          <a:p>
            <a:pPr marL="1371600" lvl="2" indent="-457200" fontAlgn="base">
              <a:lnSpc>
                <a:spcPct val="150000"/>
              </a:lnSpc>
              <a:buFont typeface="Arial" panose="020B0604020202020204" pitchFamily="34" charset="0"/>
              <a:buChar char="•"/>
            </a:pPr>
            <a:r>
              <a:rPr lang="en-US" sz="2800" dirty="0">
                <a:latin typeface="Arial Narrow" panose="020B0604020202020204" pitchFamily="34" charset="0"/>
                <a:cs typeface="Arial Narrow" panose="020B0604020202020204" pitchFamily="34" charset="0"/>
              </a:rPr>
              <a:t>Credible (is the source qualified to offer this information?)</a:t>
            </a:r>
          </a:p>
        </p:txBody>
      </p:sp>
      <p:sp>
        <p:nvSpPr>
          <p:cNvPr id="12" name="Rectangle 11">
            <a:extLst>
              <a:ext uri="{FF2B5EF4-FFF2-40B4-BE49-F238E27FC236}">
                <a16:creationId xmlns:a16="http://schemas.microsoft.com/office/drawing/2014/main" id="{587E694C-3D1B-4854-80AD-3199D5C00460}"/>
              </a:ext>
            </a:extLst>
          </p:cNvPr>
          <p:cNvSpPr/>
          <p:nvPr/>
        </p:nvSpPr>
        <p:spPr>
          <a:xfrm>
            <a:off x="187569" y="411787"/>
            <a:ext cx="11507719" cy="808892"/>
          </a:xfrm>
          <a:prstGeom prst="rect">
            <a:avLst/>
          </a:prstGeom>
          <a:noFill/>
          <a:ln w="9525"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3" name="Title 1">
            <a:extLst>
              <a:ext uri="{FF2B5EF4-FFF2-40B4-BE49-F238E27FC236}">
                <a16:creationId xmlns:a16="http://schemas.microsoft.com/office/drawing/2014/main" id="{69C6539D-4242-4E6B-8C2F-D7EDB16C2091}"/>
              </a:ext>
            </a:extLst>
          </p:cNvPr>
          <p:cNvSpPr>
            <a:spLocks noGrp="1"/>
          </p:cNvSpPr>
          <p:nvPr>
            <p:ph type="title"/>
          </p:nvPr>
        </p:nvSpPr>
        <p:spPr>
          <a:xfrm>
            <a:off x="187569" y="579237"/>
            <a:ext cx="12166711" cy="517679"/>
          </a:xfrm>
          <a:effectLst>
            <a:outerShdw blurRad="50800" dist="38100" dir="5400000" algn="t" rotWithShape="0">
              <a:prstClr val="black">
                <a:alpha val="40000"/>
              </a:prstClr>
            </a:outerShdw>
          </a:effectLst>
        </p:spPr>
        <p:txBody>
          <a:bodyPr>
            <a:noAutofit/>
          </a:bodyPr>
          <a:lstStyle/>
          <a:p>
            <a:r>
              <a:rPr lang="en-US" b="1" dirty="0">
                <a:solidFill>
                  <a:schemeClr val="bg1">
                    <a:lumMod val="95000"/>
                  </a:schemeClr>
                </a:solidFill>
                <a:latin typeface="Arial Narrow" panose="020B0604020202020204" pitchFamily="34" charset="0"/>
                <a:cs typeface="Arial Narrow" panose="020B0604020202020204" pitchFamily="34" charset="0"/>
              </a:rPr>
              <a:t>THE A.S.K. PRINCIPLE/PROCESS</a:t>
            </a:r>
            <a:endParaRPr lang="en-US" sz="5400" b="1" dirty="0">
              <a:solidFill>
                <a:schemeClr val="bg1">
                  <a:lumMod val="95000"/>
                </a:schemeClr>
              </a:solidFill>
              <a:latin typeface="Arial Narrow" panose="020B0604020202020204" pitchFamily="34" charset="0"/>
              <a:cs typeface="Arial Narrow" panose="020B0604020202020204" pitchFamily="34" charset="0"/>
            </a:endParaRPr>
          </a:p>
        </p:txBody>
      </p:sp>
      <p:pic>
        <p:nvPicPr>
          <p:cNvPr id="3" name="Picture 2">
            <a:extLst>
              <a:ext uri="{FF2B5EF4-FFF2-40B4-BE49-F238E27FC236}">
                <a16:creationId xmlns:a16="http://schemas.microsoft.com/office/drawing/2014/main" id="{8AC1F2B2-DD1B-C443-A19A-3F97E9FAD8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0399" y="3048000"/>
            <a:ext cx="2390423" cy="2390423"/>
          </a:xfrm>
          <a:prstGeom prst="rect">
            <a:avLst/>
          </a:prstGeom>
        </p:spPr>
      </p:pic>
    </p:spTree>
    <p:extLst>
      <p:ext uri="{BB962C8B-B14F-4D97-AF65-F5344CB8AC3E}">
        <p14:creationId xmlns:p14="http://schemas.microsoft.com/office/powerpoint/2010/main" val="1298332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86393"/>
            <a:ext cx="5599289"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endParaRPr>
          </a:p>
        </p:txBody>
      </p:sp>
      <p:sp>
        <p:nvSpPr>
          <p:cNvPr id="12" name="Rectangle 11">
            <a:extLst>
              <a:ext uri="{FF2B5EF4-FFF2-40B4-BE49-F238E27FC236}">
                <a16:creationId xmlns:a16="http://schemas.microsoft.com/office/drawing/2014/main" id="{587E694C-3D1B-4854-80AD-3199D5C00460}"/>
              </a:ext>
            </a:extLst>
          </p:cNvPr>
          <p:cNvSpPr/>
          <p:nvPr/>
        </p:nvSpPr>
        <p:spPr>
          <a:xfrm>
            <a:off x="187569" y="411787"/>
            <a:ext cx="5253675"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3" name="Title 1">
            <a:extLst>
              <a:ext uri="{FF2B5EF4-FFF2-40B4-BE49-F238E27FC236}">
                <a16:creationId xmlns:a16="http://schemas.microsoft.com/office/drawing/2014/main" id="{69C6539D-4242-4E6B-8C2F-D7EDB16C2091}"/>
              </a:ext>
            </a:extLst>
          </p:cNvPr>
          <p:cNvSpPr>
            <a:spLocks noGrp="1"/>
          </p:cNvSpPr>
          <p:nvPr>
            <p:ph type="title"/>
          </p:nvPr>
        </p:nvSpPr>
        <p:spPr>
          <a:xfrm>
            <a:off x="187569" y="198042"/>
            <a:ext cx="12132843" cy="1325563"/>
          </a:xfrm>
          <a:effectLst>
            <a:outerShdw blurRad="50800" dist="38100" dir="5400000" algn="t" rotWithShape="0">
              <a:prstClr val="black">
                <a:alpha val="40000"/>
              </a:prstClr>
            </a:outerShdw>
          </a:effectLst>
        </p:spPr>
        <p:txBody>
          <a:bodyPr>
            <a:normAutofit/>
          </a:bodyPr>
          <a:lstStyle/>
          <a:p>
            <a:r>
              <a:rPr lang="en-US" sz="5400" b="1" dirty="0">
                <a:solidFill>
                  <a:srgbClr val="002060"/>
                </a:solidFill>
                <a:latin typeface="Arial Narrow" panose="020B0604020202020204" pitchFamily="34" charset="0"/>
                <a:cs typeface="Arial Narrow" panose="020B0604020202020204" pitchFamily="34" charset="0"/>
              </a:rPr>
              <a:t>FACT VS. OPINION </a:t>
            </a:r>
          </a:p>
        </p:txBody>
      </p:sp>
      <p:sp>
        <p:nvSpPr>
          <p:cNvPr id="15" name="Rectangle 14">
            <a:extLst>
              <a:ext uri="{FF2B5EF4-FFF2-40B4-BE49-F238E27FC236}">
                <a16:creationId xmlns:a16="http://schemas.microsoft.com/office/drawing/2014/main" id="{4A81FCDC-50EE-AE49-A520-83143977FA99}"/>
              </a:ext>
            </a:extLst>
          </p:cNvPr>
          <p:cNvSpPr/>
          <p:nvPr/>
        </p:nvSpPr>
        <p:spPr>
          <a:xfrm>
            <a:off x="1727145" y="4727665"/>
            <a:ext cx="9053690" cy="954107"/>
          </a:xfrm>
          <a:prstGeom prst="rect">
            <a:avLst/>
          </a:prstGeom>
        </p:spPr>
        <p:txBody>
          <a:bodyPr wrap="square">
            <a:spAutoFit/>
          </a:bodyPr>
          <a:lstStyle/>
          <a:p>
            <a:pPr lvl="2"/>
            <a:r>
              <a:rPr lang="en-US" sz="2800" dirty="0">
                <a:latin typeface="Arial Narrow" panose="020B0606020202030204" pitchFamily="34" charset="0"/>
              </a:rPr>
              <a:t>An </a:t>
            </a:r>
            <a:r>
              <a:rPr lang="en-US" sz="2800" b="1" u="sng" dirty="0">
                <a:latin typeface="Arial Narrow" panose="020B0606020202030204" pitchFamily="34" charset="0"/>
              </a:rPr>
              <a:t>OPINION</a:t>
            </a:r>
            <a:r>
              <a:rPr lang="en-US" sz="2800" dirty="0">
                <a:latin typeface="Arial Narrow" panose="020B0606020202030204" pitchFamily="34" charset="0"/>
              </a:rPr>
              <a:t> is a belief or conclusion held with confidence but not substantiated by positive knowledge or proof. </a:t>
            </a:r>
          </a:p>
        </p:txBody>
      </p:sp>
      <p:sp>
        <p:nvSpPr>
          <p:cNvPr id="16" name="Rectangle 15">
            <a:extLst>
              <a:ext uri="{FF2B5EF4-FFF2-40B4-BE49-F238E27FC236}">
                <a16:creationId xmlns:a16="http://schemas.microsoft.com/office/drawing/2014/main" id="{38E2BB3F-7F97-1141-ADB5-70D1C3884AC2}"/>
              </a:ext>
            </a:extLst>
          </p:cNvPr>
          <p:cNvSpPr/>
          <p:nvPr/>
        </p:nvSpPr>
        <p:spPr>
          <a:xfrm>
            <a:off x="-528106" y="2058676"/>
            <a:ext cx="9514062" cy="954107"/>
          </a:xfrm>
          <a:prstGeom prst="rect">
            <a:avLst/>
          </a:prstGeom>
        </p:spPr>
        <p:txBody>
          <a:bodyPr wrap="square">
            <a:spAutoFit/>
          </a:bodyPr>
          <a:lstStyle/>
          <a:p>
            <a:pPr lvl="2"/>
            <a:r>
              <a:rPr lang="en-US" sz="2800" dirty="0">
                <a:latin typeface="Arial Narrow" panose="020B0606020202030204" pitchFamily="34" charset="0"/>
              </a:rPr>
              <a:t>A </a:t>
            </a:r>
            <a:r>
              <a:rPr lang="en-US" sz="2800" b="1" u="sng" dirty="0">
                <a:latin typeface="Arial Narrow" panose="020B0606020202030204" pitchFamily="34" charset="0"/>
              </a:rPr>
              <a:t>FACT</a:t>
            </a:r>
            <a:r>
              <a:rPr lang="en-US" sz="2800" dirty="0">
                <a:latin typeface="Arial Narrow" panose="020B0606020202030204" pitchFamily="34" charset="0"/>
              </a:rPr>
              <a:t> is a statement that is true and can be proven with evidence. </a:t>
            </a:r>
          </a:p>
        </p:txBody>
      </p:sp>
      <p:pic>
        <p:nvPicPr>
          <p:cNvPr id="4" name="Picture 3">
            <a:extLst>
              <a:ext uri="{FF2B5EF4-FFF2-40B4-BE49-F238E27FC236}">
                <a16:creationId xmlns:a16="http://schemas.microsoft.com/office/drawing/2014/main" id="{C0F38E1D-C1BF-9649-A603-F491677056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0222" y="1555470"/>
            <a:ext cx="1715911" cy="1715911"/>
          </a:xfrm>
          <a:prstGeom prst="rect">
            <a:avLst/>
          </a:prstGeom>
        </p:spPr>
      </p:pic>
      <p:pic>
        <p:nvPicPr>
          <p:cNvPr id="7" name="Picture 6">
            <a:extLst>
              <a:ext uri="{FF2B5EF4-FFF2-40B4-BE49-F238E27FC236}">
                <a16:creationId xmlns:a16="http://schemas.microsoft.com/office/drawing/2014/main" id="{7C7B6212-9EBD-4748-9DA4-41118118FE16}"/>
              </a:ext>
            </a:extLst>
          </p:cNvPr>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19399" y="4572584"/>
            <a:ext cx="1576990" cy="1334966"/>
          </a:xfrm>
          <a:prstGeom prst="rect">
            <a:avLst/>
          </a:prstGeom>
        </p:spPr>
      </p:pic>
    </p:spTree>
    <p:extLst>
      <p:ext uri="{BB962C8B-B14F-4D97-AF65-F5344CB8AC3E}">
        <p14:creationId xmlns:p14="http://schemas.microsoft.com/office/powerpoint/2010/main" val="39700731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7280031" cy="1237212"/>
          </a:xfrm>
          <a:prstGeom prst="rect">
            <a:avLst/>
          </a:prstGeom>
          <a:solidFill>
            <a:srgbClr val="00206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187569" y="384041"/>
            <a:ext cx="11620500" cy="908072"/>
          </a:xfrm>
          <a:effectLst>
            <a:outerShdw blurRad="50800" dist="38100" dir="5400000" algn="t" rotWithShape="0">
              <a:prstClr val="black">
                <a:alpha val="40000"/>
              </a:prstClr>
            </a:outerShdw>
          </a:effectLst>
        </p:spPr>
        <p:txBody>
          <a:bodyPr>
            <a:normAutofit/>
          </a:bodyPr>
          <a:lstStyle/>
          <a:p>
            <a:r>
              <a:rPr lang="en-US" sz="5400" b="1" dirty="0">
                <a:solidFill>
                  <a:schemeClr val="bg1"/>
                </a:solidFill>
                <a:latin typeface="Arial Narrow" panose="020B0606020202030204" pitchFamily="34" charset="0"/>
              </a:rPr>
              <a:t>CLASS DISSCUSSION:</a:t>
            </a:r>
          </a:p>
        </p:txBody>
      </p:sp>
      <p:sp>
        <p:nvSpPr>
          <p:cNvPr id="5" name="Rectangle 4">
            <a:extLst>
              <a:ext uri="{FF2B5EF4-FFF2-40B4-BE49-F238E27FC236}">
                <a16:creationId xmlns:a16="http://schemas.microsoft.com/office/drawing/2014/main" id="{805466AF-F404-4481-90E4-8A1AF3D92B8D}"/>
              </a:ext>
            </a:extLst>
          </p:cNvPr>
          <p:cNvSpPr/>
          <p:nvPr/>
        </p:nvSpPr>
        <p:spPr>
          <a:xfrm>
            <a:off x="187569" y="411787"/>
            <a:ext cx="6740769" cy="808892"/>
          </a:xfrm>
          <a:prstGeom prst="rect">
            <a:avLst/>
          </a:prstGeom>
          <a:noFill/>
          <a:ln w="952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126021" y="2002587"/>
            <a:ext cx="12314335" cy="461665"/>
          </a:xfrm>
          <a:prstGeom prst="rect">
            <a:avLst/>
          </a:prstGeom>
          <a:noFill/>
        </p:spPr>
        <p:txBody>
          <a:bodyPr wrap="square" rtlCol="0">
            <a:spAutoFit/>
          </a:bodyPr>
          <a:lstStyle/>
          <a:p>
            <a:pPr lvl="0"/>
            <a:r>
              <a:rPr lang="en-US" sz="2400" dirty="0">
                <a:latin typeface="Arial Narrow" panose="020B0604020202020204" pitchFamily="34" charset="0"/>
                <a:cs typeface="Arial Narrow" panose="020B0604020202020204" pitchFamily="34" charset="0"/>
              </a:rPr>
              <a:t>1. </a:t>
            </a:r>
            <a:r>
              <a:rPr lang="en-US" sz="2000" dirty="0">
                <a:latin typeface="Arial Narrow" panose="020B0604020202020204" pitchFamily="34" charset="0"/>
                <a:cs typeface="Arial Narrow" panose="020B0604020202020204" pitchFamily="34" charset="0"/>
              </a:rPr>
              <a:t>How have you used the A.S.K. Principle in the past?</a:t>
            </a:r>
          </a:p>
        </p:txBody>
      </p:sp>
      <p:sp>
        <p:nvSpPr>
          <p:cNvPr id="8" name="TextBox 7">
            <a:extLst>
              <a:ext uri="{FF2B5EF4-FFF2-40B4-BE49-F238E27FC236}">
                <a16:creationId xmlns:a16="http://schemas.microsoft.com/office/drawing/2014/main" id="{13A5C4C3-482C-476C-A3BF-A780DBDE844E}"/>
              </a:ext>
            </a:extLst>
          </p:cNvPr>
          <p:cNvSpPr txBox="1"/>
          <p:nvPr/>
        </p:nvSpPr>
        <p:spPr>
          <a:xfrm>
            <a:off x="152399" y="4918506"/>
            <a:ext cx="12314334" cy="1015663"/>
          </a:xfrm>
          <a:prstGeom prst="rect">
            <a:avLst/>
          </a:prstGeom>
          <a:noFill/>
        </p:spPr>
        <p:txBody>
          <a:bodyPr wrap="square" rtlCol="0">
            <a:spAutoFit/>
          </a:bodyPr>
          <a:lstStyle/>
          <a:p>
            <a:r>
              <a:rPr lang="en-US" sz="2000" dirty="0">
                <a:latin typeface="Arial Narrow" panose="020B0604020202020204" pitchFamily="34" charset="0"/>
                <a:cs typeface="Arial Narrow" panose="020B0604020202020204" pitchFamily="34" charset="0"/>
              </a:rPr>
              <a:t>5. Is this sentence a fact or an opinion? Stony Brook University is one of the best colleges to attend because it has more than 200 undergraduate programs and more than 100 masters program. What is the rationale?</a:t>
            </a:r>
          </a:p>
          <a:p>
            <a:endParaRPr lang="en-US" sz="2000" dirty="0">
              <a:latin typeface="Arial Narrow" panose="020B0604020202020204" pitchFamily="34" charset="0"/>
              <a:cs typeface="Arial Narrow" panose="020B0604020202020204" pitchFamily="34" charset="0"/>
            </a:endParaRPr>
          </a:p>
        </p:txBody>
      </p:sp>
      <p:sp>
        <p:nvSpPr>
          <p:cNvPr id="10" name="TextBox 9">
            <a:extLst>
              <a:ext uri="{FF2B5EF4-FFF2-40B4-BE49-F238E27FC236}">
                <a16:creationId xmlns:a16="http://schemas.microsoft.com/office/drawing/2014/main" id="{1E327A7B-4436-4187-97B9-BAC468A722C2}"/>
              </a:ext>
            </a:extLst>
          </p:cNvPr>
          <p:cNvSpPr txBox="1"/>
          <p:nvPr/>
        </p:nvSpPr>
        <p:spPr>
          <a:xfrm>
            <a:off x="126020" y="2713807"/>
            <a:ext cx="12148041" cy="461665"/>
          </a:xfrm>
          <a:prstGeom prst="rect">
            <a:avLst/>
          </a:prstGeom>
          <a:noFill/>
        </p:spPr>
        <p:txBody>
          <a:bodyPr wrap="square" rtlCol="0">
            <a:spAutoFit/>
          </a:bodyPr>
          <a:lstStyle/>
          <a:p>
            <a:pPr lvl="0"/>
            <a:r>
              <a:rPr lang="en-US" sz="2400" dirty="0">
                <a:latin typeface="Arial Narrow" panose="020B0606020202030204" pitchFamily="34" charset="0"/>
              </a:rPr>
              <a:t>2. </a:t>
            </a:r>
            <a:r>
              <a:rPr lang="en-US" sz="2000" dirty="0">
                <a:latin typeface="Arial Narrow" panose="020B0604020202020204" pitchFamily="34" charset="0"/>
                <a:cs typeface="Arial Narrow" panose="020B0604020202020204" pitchFamily="34" charset="0"/>
              </a:rPr>
              <a:t>Why are primary and secondary sources of information persuasive?	</a:t>
            </a:r>
          </a:p>
        </p:txBody>
      </p:sp>
      <p:sp>
        <p:nvSpPr>
          <p:cNvPr id="9" name="TextBox 8">
            <a:extLst>
              <a:ext uri="{FF2B5EF4-FFF2-40B4-BE49-F238E27FC236}">
                <a16:creationId xmlns:a16="http://schemas.microsoft.com/office/drawing/2014/main" id="{2253051D-AC24-45B9-893E-034D57060D26}"/>
              </a:ext>
            </a:extLst>
          </p:cNvPr>
          <p:cNvSpPr txBox="1"/>
          <p:nvPr/>
        </p:nvSpPr>
        <p:spPr>
          <a:xfrm>
            <a:off x="152399" y="4312246"/>
            <a:ext cx="10858500" cy="400110"/>
          </a:xfrm>
          <a:prstGeom prst="rect">
            <a:avLst/>
          </a:prstGeom>
          <a:noFill/>
        </p:spPr>
        <p:txBody>
          <a:bodyPr wrap="square" rtlCol="0">
            <a:spAutoFit/>
          </a:bodyPr>
          <a:lstStyle/>
          <a:p>
            <a:r>
              <a:rPr lang="en-US" sz="2000" dirty="0">
                <a:latin typeface="Arial Narrow" panose="020B0604020202020204" pitchFamily="34" charset="0"/>
                <a:cs typeface="Arial Narrow" panose="020B0604020202020204" pitchFamily="34" charset="0"/>
              </a:rPr>
              <a:t>4. Why do you think people prefer to stick to what they know and who they know? </a:t>
            </a:r>
          </a:p>
        </p:txBody>
      </p:sp>
      <p:sp>
        <p:nvSpPr>
          <p:cNvPr id="11" name="TextBox 10">
            <a:extLst>
              <a:ext uri="{FF2B5EF4-FFF2-40B4-BE49-F238E27FC236}">
                <a16:creationId xmlns:a16="http://schemas.microsoft.com/office/drawing/2014/main" id="{D620A192-EAD1-4B2E-84A8-5248270EF8C5}"/>
              </a:ext>
            </a:extLst>
          </p:cNvPr>
          <p:cNvSpPr txBox="1"/>
          <p:nvPr/>
        </p:nvSpPr>
        <p:spPr>
          <a:xfrm>
            <a:off x="126019" y="3336655"/>
            <a:ext cx="12148041" cy="769441"/>
          </a:xfrm>
          <a:prstGeom prst="rect">
            <a:avLst/>
          </a:prstGeom>
          <a:noFill/>
        </p:spPr>
        <p:txBody>
          <a:bodyPr wrap="square" rtlCol="0">
            <a:spAutoFit/>
          </a:bodyPr>
          <a:lstStyle/>
          <a:p>
            <a:r>
              <a:rPr lang="en-US" sz="2400" dirty="0">
                <a:latin typeface="Arial Narrow" panose="020B0606020202030204" pitchFamily="34" charset="0"/>
              </a:rPr>
              <a:t>3. </a:t>
            </a:r>
            <a:r>
              <a:rPr lang="en-US" sz="2000" dirty="0">
                <a:latin typeface="Arial Narrow" panose="020B0604020202020204" pitchFamily="34" charset="0"/>
                <a:cs typeface="Arial Narrow" panose="020B0604020202020204" pitchFamily="34" charset="0"/>
              </a:rPr>
              <a:t>Is this sentence a fact or an opinion? Lehman College is named after Herbert H. Lehman, who was a governor of New York State and a U.S. Senator. What is the rationale?</a:t>
            </a:r>
          </a:p>
        </p:txBody>
      </p:sp>
    </p:spTree>
    <p:extLst>
      <p:ext uri="{BB962C8B-B14F-4D97-AF65-F5344CB8AC3E}">
        <p14:creationId xmlns:p14="http://schemas.microsoft.com/office/powerpoint/2010/main" val="42260035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1F8550-446F-46D5-A003-38BBC621C1D3}"/>
              </a:ext>
            </a:extLst>
          </p:cNvPr>
          <p:cNvSpPr/>
          <p:nvPr/>
        </p:nvSpPr>
        <p:spPr>
          <a:xfrm>
            <a:off x="0" y="219471"/>
            <a:ext cx="7280031" cy="1237212"/>
          </a:xfrm>
          <a:prstGeom prst="rect">
            <a:avLst/>
          </a:prstGeom>
          <a:solidFill>
            <a:srgbClr val="FF99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22EA40-0CE1-4B7B-8724-B5314239A87F}"/>
              </a:ext>
            </a:extLst>
          </p:cNvPr>
          <p:cNvSpPr>
            <a:spLocks noGrp="1"/>
          </p:cNvSpPr>
          <p:nvPr>
            <p:ph type="title"/>
          </p:nvPr>
        </p:nvSpPr>
        <p:spPr>
          <a:xfrm>
            <a:off x="227134" y="175295"/>
            <a:ext cx="11620500" cy="1325563"/>
          </a:xfrm>
          <a:effectLst>
            <a:outerShdw blurRad="50800" dist="38100" dir="5400000" algn="t" rotWithShape="0">
              <a:prstClr val="black">
                <a:alpha val="40000"/>
              </a:prstClr>
            </a:outerShdw>
          </a:effectLst>
        </p:spPr>
        <p:txBody>
          <a:bodyPr>
            <a:normAutofit/>
          </a:bodyPr>
          <a:lstStyle/>
          <a:p>
            <a:r>
              <a:rPr lang="en-US" sz="5400" b="1" dirty="0">
                <a:solidFill>
                  <a:srgbClr val="002060"/>
                </a:solidFill>
                <a:latin typeface="Arial Narrow" panose="020B0606020202030204" pitchFamily="34" charset="0"/>
              </a:rPr>
              <a:t>MEDIA RESOURCES:</a:t>
            </a:r>
          </a:p>
        </p:txBody>
      </p:sp>
      <p:sp>
        <p:nvSpPr>
          <p:cNvPr id="5" name="Rectangle 4">
            <a:extLst>
              <a:ext uri="{FF2B5EF4-FFF2-40B4-BE49-F238E27FC236}">
                <a16:creationId xmlns:a16="http://schemas.microsoft.com/office/drawing/2014/main" id="{805466AF-F404-4481-90E4-8A1AF3D92B8D}"/>
              </a:ext>
            </a:extLst>
          </p:cNvPr>
          <p:cNvSpPr/>
          <p:nvPr/>
        </p:nvSpPr>
        <p:spPr>
          <a:xfrm>
            <a:off x="227134" y="385410"/>
            <a:ext cx="6740769" cy="808892"/>
          </a:xfrm>
          <a:prstGeom prst="rect">
            <a:avLst/>
          </a:prstGeom>
          <a:noFill/>
          <a:ln w="9525" cap="flat" cmpd="sng" algn="ctr">
            <a:solidFill>
              <a:srgbClr val="00206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
        <p:nvSpPr>
          <p:cNvPr id="16" name="TextBox 15">
            <a:extLst>
              <a:ext uri="{FF2B5EF4-FFF2-40B4-BE49-F238E27FC236}">
                <a16:creationId xmlns:a16="http://schemas.microsoft.com/office/drawing/2014/main" id="{5A9FE089-CA57-4CCD-ACE8-30F252315B6B}"/>
              </a:ext>
            </a:extLst>
          </p:cNvPr>
          <p:cNvSpPr txBox="1"/>
          <p:nvPr/>
        </p:nvSpPr>
        <p:spPr>
          <a:xfrm>
            <a:off x="1987188" y="2938101"/>
            <a:ext cx="7822223" cy="954107"/>
          </a:xfrm>
          <a:prstGeom prst="rect">
            <a:avLst/>
          </a:prstGeom>
          <a:noFill/>
        </p:spPr>
        <p:txBody>
          <a:bodyPr wrap="square" rtlCol="0">
            <a:spAutoFit/>
          </a:bodyPr>
          <a:lstStyle/>
          <a:p>
            <a:r>
              <a:rPr lang="en-US" sz="2000" b="1" dirty="0">
                <a:latin typeface="Arial Narrow" panose="020B0606020202030204" pitchFamily="34" charset="0"/>
              </a:rPr>
              <a:t> AIMHigh Insights: </a:t>
            </a:r>
            <a:r>
              <a:rPr lang="en-US" sz="2000" b="1" dirty="0">
                <a:latin typeface="Arial Narrow" panose="020B0604020202020204" pitchFamily="34" charset="0"/>
                <a:cs typeface="Arial Narrow" panose="020B0604020202020204" pitchFamily="34" charset="0"/>
              </a:rPr>
              <a:t>Actively Seek Knowledge </a:t>
            </a:r>
          </a:p>
          <a:p>
            <a:pPr algn="ctr"/>
            <a:r>
              <a:rPr lang="en-US" b="1" dirty="0"/>
              <a:t> </a:t>
            </a:r>
            <a:r>
              <a:rPr lang="en-US" b="1" dirty="0">
                <a:hlinkClick r:id="rId2"/>
              </a:rPr>
              <a:t>https://youtu.be/Mbr2xZTjslM</a:t>
            </a:r>
            <a:endParaRPr lang="en-US" b="1" dirty="0"/>
          </a:p>
          <a:p>
            <a:endParaRPr lang="en-US" b="1" dirty="0"/>
          </a:p>
        </p:txBody>
      </p:sp>
      <p:pic>
        <p:nvPicPr>
          <p:cNvPr id="4" name="Picture 3">
            <a:extLst>
              <a:ext uri="{FF2B5EF4-FFF2-40B4-BE49-F238E27FC236}">
                <a16:creationId xmlns:a16="http://schemas.microsoft.com/office/drawing/2014/main" id="{924B16A2-C2AC-4A98-9394-FAF084532E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1036" y="5987562"/>
            <a:ext cx="284284" cy="284284"/>
          </a:xfrm>
          <a:prstGeom prst="rect">
            <a:avLst/>
          </a:prstGeom>
          <a:effectLst>
            <a:outerShdw blurRad="50800" dist="38100" dir="16200000" rotWithShape="0">
              <a:prstClr val="black">
                <a:alpha val="40000"/>
              </a:prstClr>
            </a:outerShdw>
          </a:effectLst>
        </p:spPr>
      </p:pic>
      <p:pic>
        <p:nvPicPr>
          <p:cNvPr id="12" name="Picture 11">
            <a:extLst>
              <a:ext uri="{FF2B5EF4-FFF2-40B4-BE49-F238E27FC236}">
                <a16:creationId xmlns:a16="http://schemas.microsoft.com/office/drawing/2014/main" id="{7F09B07D-EBB2-4B65-8E07-88C4AA6D65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8815" y="5985856"/>
            <a:ext cx="285990" cy="285990"/>
          </a:xfrm>
          <a:prstGeom prst="rect">
            <a:avLst/>
          </a:prstGeom>
          <a:effectLst>
            <a:outerShdw blurRad="50800" dist="38100" dir="16200000" rotWithShape="0">
              <a:prstClr val="black">
                <a:alpha val="40000"/>
              </a:prstClr>
            </a:outerShdw>
          </a:effectLst>
        </p:spPr>
      </p:pic>
      <p:pic>
        <p:nvPicPr>
          <p:cNvPr id="14" name="Picture 13">
            <a:extLst>
              <a:ext uri="{FF2B5EF4-FFF2-40B4-BE49-F238E27FC236}">
                <a16:creationId xmlns:a16="http://schemas.microsoft.com/office/drawing/2014/main" id="{9C078A61-917A-46ED-AA35-138776211D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98300" y="5976207"/>
            <a:ext cx="244229" cy="295639"/>
          </a:xfrm>
          <a:prstGeom prst="rect">
            <a:avLst/>
          </a:prstGeom>
          <a:effectLst>
            <a:outerShdw blurRad="50800" dist="38100" dir="16200000" rotWithShape="0">
              <a:prstClr val="black">
                <a:alpha val="40000"/>
              </a:prstClr>
            </a:outerShdw>
          </a:effectLst>
        </p:spPr>
      </p:pic>
      <p:sp>
        <p:nvSpPr>
          <p:cNvPr id="15" name="TextBox 14">
            <a:extLst>
              <a:ext uri="{FF2B5EF4-FFF2-40B4-BE49-F238E27FC236}">
                <a16:creationId xmlns:a16="http://schemas.microsoft.com/office/drawing/2014/main" id="{640D0546-4D72-40F9-AF73-C40336799907}"/>
              </a:ext>
            </a:extLst>
          </p:cNvPr>
          <p:cNvSpPr txBox="1"/>
          <p:nvPr/>
        </p:nvSpPr>
        <p:spPr>
          <a:xfrm>
            <a:off x="4017165" y="6345115"/>
            <a:ext cx="3189290" cy="307777"/>
          </a:xfrm>
          <a:prstGeom prst="rect">
            <a:avLst/>
          </a:prstGeom>
          <a:noFill/>
          <a:effectLst>
            <a:outerShdw blurRad="50800" dist="38100" dir="8100000" algn="tr" rotWithShape="0">
              <a:prstClr val="black">
                <a:alpha val="40000"/>
              </a:prstClr>
            </a:outerShdw>
          </a:effectLst>
        </p:spPr>
        <p:txBody>
          <a:bodyPr wrap="square" rtlCol="0">
            <a:spAutoFit/>
          </a:bodyPr>
          <a:lstStyle/>
          <a:p>
            <a:pPr algn="ctr"/>
            <a:r>
              <a:rPr lang="en-US" sz="1400" b="1" dirty="0">
                <a:latin typeface="Arial Narrow" panose="020B0606020202030204" pitchFamily="34" charset="0"/>
              </a:rPr>
              <a:t>FOLLOW US@AIMHIGHEI</a:t>
            </a:r>
          </a:p>
        </p:txBody>
      </p:sp>
    </p:spTree>
    <p:extLst>
      <p:ext uri="{BB962C8B-B14F-4D97-AF65-F5344CB8AC3E}">
        <p14:creationId xmlns:p14="http://schemas.microsoft.com/office/powerpoint/2010/main" val="22444643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9640</TotalTime>
  <Words>614</Words>
  <Application>Microsoft Macintosh PowerPoint</Application>
  <PresentationFormat>Widescreen</PresentationFormat>
  <Paragraphs>78</Paragraphs>
  <Slides>11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游ゴシック</vt:lpstr>
      <vt:lpstr>Arial</vt:lpstr>
      <vt:lpstr>Arial Narrow</vt:lpstr>
      <vt:lpstr>Avenir Book</vt:lpstr>
      <vt:lpstr>Calibri</vt:lpstr>
      <vt:lpstr>Calibri Light</vt:lpstr>
      <vt:lpstr>Lora</vt:lpstr>
      <vt:lpstr>Office Theme</vt:lpstr>
      <vt:lpstr>INFORMATION LITERACY</vt:lpstr>
      <vt:lpstr>SESSION OBJECTIVES:</vt:lpstr>
      <vt:lpstr>LET’S CONNECT</vt:lpstr>
      <vt:lpstr> INFORMATION LITERACY?</vt:lpstr>
      <vt:lpstr>WHAT IS THE A.S.K. PRINCIPLE/PROCESS? </vt:lpstr>
      <vt:lpstr>THE A.S.K. PRINCIPLE/PROCESS</vt:lpstr>
      <vt:lpstr>FACT VS. OPINION </vt:lpstr>
      <vt:lpstr>CLASS DISSCUSSION:</vt:lpstr>
      <vt:lpstr>MEDIA RESOURCES:</vt:lpstr>
      <vt:lpstr>EMPOWERMENT AFFIRMATION:</vt:lpstr>
      <vt:lpstr>EMPOWERMENT AFFIRMATION: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AIMHIGH empowerment institute</dc:title>
  <dc:creator>Riley Gray</dc:creator>
  <cp:lastModifiedBy>JODELLE.KING@lc.cuny.edu</cp:lastModifiedBy>
  <cp:revision>182</cp:revision>
  <dcterms:created xsi:type="dcterms:W3CDTF">2017-10-09T20:44:42Z</dcterms:created>
  <dcterms:modified xsi:type="dcterms:W3CDTF">2018-09-16T00:22:36Z</dcterms:modified>
</cp:coreProperties>
</file>