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57" r:id="rId3"/>
    <p:sldId id="262" r:id="rId4"/>
    <p:sldId id="261"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CC0000"/>
    <a:srgbClr val="FA0000"/>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113" d="100"/>
          <a:sy n="113" d="100"/>
        </p:scale>
        <p:origin x="560" y="168"/>
      </p:cViewPr>
      <p:guideLst/>
    </p:cSldViewPr>
  </p:slideViewPr>
  <p:notesTextViewPr>
    <p:cViewPr>
      <p:scale>
        <a:sx n="1" d="1"/>
        <a:sy n="1" d="1"/>
      </p:scale>
      <p:origin x="0" y="0"/>
    </p:cViewPr>
  </p:notesTextViewPr>
  <p:notesViewPr>
    <p:cSldViewPr snapToGrid="0">
      <p:cViewPr varScale="1">
        <p:scale>
          <a:sx n="66" d="100"/>
          <a:sy n="66" d="100"/>
        </p:scale>
        <p:origin x="3134" y="5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83A4B6-7CD6-4ED4-997A-F98D72C13018}" type="datetimeFigureOut">
              <a:rPr lang="en-US" smtClean="0"/>
              <a:t>9/11/18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48A23D-283D-480E-8531-4D6407B25A22}" type="slidenum">
              <a:rPr lang="en-US" smtClean="0"/>
              <a:t>‹#›</a:t>
            </a:fld>
            <a:endParaRPr lang="en-US"/>
          </a:p>
        </p:txBody>
      </p:sp>
    </p:spTree>
    <p:extLst>
      <p:ext uri="{BB962C8B-B14F-4D97-AF65-F5344CB8AC3E}">
        <p14:creationId xmlns:p14="http://schemas.microsoft.com/office/powerpoint/2010/main" val="2029774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4B2A2-70D4-4884-A0C1-4357BFD966D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02F5319-2DFB-443F-972D-9A577EAB8A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FE66E6F-F01A-40A0-89A4-238919F96DD5}"/>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5" name="Footer Placeholder 4">
            <a:extLst>
              <a:ext uri="{FF2B5EF4-FFF2-40B4-BE49-F238E27FC236}">
                <a16:creationId xmlns:a16="http://schemas.microsoft.com/office/drawing/2014/main" id="{DA11A633-01A3-478F-AF20-8C0392CBD90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2244578-2E1E-4F0C-A96A-4B945D479672}"/>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3634960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64134-0400-4D69-97F9-390931BABA9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C088044-DF1B-4E0E-85A6-F0865D64FF2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BE6F2B-5E05-402C-9AAB-1E05CB546B54}"/>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5" name="Footer Placeholder 4">
            <a:extLst>
              <a:ext uri="{FF2B5EF4-FFF2-40B4-BE49-F238E27FC236}">
                <a16:creationId xmlns:a16="http://schemas.microsoft.com/office/drawing/2014/main" id="{13937109-1410-4A43-8BFF-3A4EF154D0B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643B28B-50C5-45F3-913C-0F3E6D04BC0E}"/>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942908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884B059-49C5-4D13-A17A-5AB6CA83E24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F7BCC04-BCA4-4674-B3D5-7BF215201EB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7EDEBD-DDAE-4C0A-822C-AC2163E89DE1}"/>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5" name="Footer Placeholder 4">
            <a:extLst>
              <a:ext uri="{FF2B5EF4-FFF2-40B4-BE49-F238E27FC236}">
                <a16:creationId xmlns:a16="http://schemas.microsoft.com/office/drawing/2014/main" id="{252951B3-13CD-43FE-8CCC-7BF63B87D25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96AE99B-DE0F-46A4-A6D7-3BDC50AF8809}"/>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1885969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6F8D6-E68D-4849-A6CE-47C897FEE4F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BFEE396-A8DF-4FC6-BE39-B9ED3B2C0E4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96C616-37A5-4FF2-8CE0-A636282C1B72}"/>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5" name="Footer Placeholder 4">
            <a:extLst>
              <a:ext uri="{FF2B5EF4-FFF2-40B4-BE49-F238E27FC236}">
                <a16:creationId xmlns:a16="http://schemas.microsoft.com/office/drawing/2014/main" id="{39C4B2B0-D3E0-418C-A390-D52F0F3F85F3}"/>
              </a:ext>
            </a:extLst>
          </p:cNvPr>
          <p:cNvSpPr>
            <a:spLocks noGrp="1"/>
          </p:cNvSpPr>
          <p:nvPr>
            <p:ph type="ftr" sz="quarter" idx="11"/>
          </p:nvPr>
        </p:nvSpPr>
        <p:spPr>
          <a:xfrm>
            <a:off x="4012223" y="6527677"/>
            <a:ext cx="3777762" cy="365125"/>
          </a:xfrm>
          <a:prstGeom prst="rect">
            <a:avLst/>
          </a:prstGeom>
        </p:spPr>
        <p:txBody>
          <a:bodyPr/>
          <a:lstStyle>
            <a:lvl1pPr>
              <a:defRPr sz="1050"/>
            </a:lvl1pPr>
          </a:lstStyle>
          <a:p>
            <a:endParaRPr lang="en-US" dirty="0"/>
          </a:p>
        </p:txBody>
      </p:sp>
      <p:sp>
        <p:nvSpPr>
          <p:cNvPr id="6" name="Slide Number Placeholder 5">
            <a:extLst>
              <a:ext uri="{FF2B5EF4-FFF2-40B4-BE49-F238E27FC236}">
                <a16:creationId xmlns:a16="http://schemas.microsoft.com/office/drawing/2014/main" id="{06E10802-4B6D-4D68-BA1B-197063DE6A46}"/>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310804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324E0-22E5-4167-9193-E90A5525BC8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4FF7EB6-21A9-4CDF-9FC0-01E1297C1C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392FF44-90A8-4E0F-9A9E-C948F10748A2}"/>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5" name="Footer Placeholder 4">
            <a:extLst>
              <a:ext uri="{FF2B5EF4-FFF2-40B4-BE49-F238E27FC236}">
                <a16:creationId xmlns:a16="http://schemas.microsoft.com/office/drawing/2014/main" id="{091B439A-FACE-4BCE-86D3-58CD06D9910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7655778-05FB-4200-A027-DCDDAD73431E}"/>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656526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A3198E-4D60-4332-BC20-2DC64C5D7D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00DC28E-0C23-4F5F-8016-2AFF83502AF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76CF608-125B-48E7-A384-6371EE20A7F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89E9EDD-9E2E-4A64-9147-6BD6AA960CBA}"/>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6" name="Footer Placeholder 5">
            <a:extLst>
              <a:ext uri="{FF2B5EF4-FFF2-40B4-BE49-F238E27FC236}">
                <a16:creationId xmlns:a16="http://schemas.microsoft.com/office/drawing/2014/main" id="{B61A72CD-407A-4664-9069-73443A023E5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B69EDBB-1F2A-454C-972F-CDD0CD3103A4}"/>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4225151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F3C60-3A6D-4728-B6FB-9086139DB6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E1D4AE8-F580-4802-9FC6-EBA203E9B04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511DECF-6F99-4F3D-A9DB-3A0F636EF4E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11A257F-B988-4402-A204-401A6FD380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FF7694E-05DC-46D6-81FD-C674953B139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6884E0-660E-4905-B81E-0E1FDC1119E3}"/>
              </a:ext>
            </a:extLst>
          </p:cNvPr>
          <p:cNvSpPr>
            <a:spLocks noGrp="1"/>
          </p:cNvSpPr>
          <p:nvPr>
            <p:ph type="dt" sz="half" idx="10"/>
          </p:nvPr>
        </p:nvSpPr>
        <p:spPr/>
        <p:txBody>
          <a:bodyPr/>
          <a:lstStyle/>
          <a:p>
            <a:fld id="{35DDE97C-84FD-49C0-9298-C71840CA1C81}" type="datetimeFigureOut">
              <a:rPr lang="en-US" smtClean="0"/>
              <a:t>9/11/18</a:t>
            </a:fld>
            <a:endParaRPr lang="en-US"/>
          </a:p>
        </p:txBody>
      </p:sp>
    </p:spTree>
    <p:extLst>
      <p:ext uri="{BB962C8B-B14F-4D97-AF65-F5344CB8AC3E}">
        <p14:creationId xmlns:p14="http://schemas.microsoft.com/office/powerpoint/2010/main" val="4569650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05EBE-9644-4DC7-BD6C-B1C8AD08CEC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6F353F4-CDFD-4AFC-B1EC-7BCA9C9A7C89}"/>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4" name="Footer Placeholder 3">
            <a:extLst>
              <a:ext uri="{FF2B5EF4-FFF2-40B4-BE49-F238E27FC236}">
                <a16:creationId xmlns:a16="http://schemas.microsoft.com/office/drawing/2014/main" id="{A3777DF4-490F-4B6A-82A3-F633D6C37DD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D0EA1319-E9C7-4118-B447-59D761CFFA88}"/>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735880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0BC10A9-88B5-4A67-AF46-2B201B537CB6}"/>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3" name="Footer Placeholder 2">
            <a:extLst>
              <a:ext uri="{FF2B5EF4-FFF2-40B4-BE49-F238E27FC236}">
                <a16:creationId xmlns:a16="http://schemas.microsoft.com/office/drawing/2014/main" id="{ACC528C3-04AD-4B36-8767-B552B4EE866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74F5FB1-BE24-4F51-84E7-A9FE4E9CDB5C}"/>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008382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FAC12-5B98-448F-816E-77D927A1F2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99CBDC8-AAED-4202-84B7-3AC07D2BC84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DE250E5-3CDA-4CE6-8B8F-A5E35A1B27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6CDF1F8-AE42-4594-9A24-7919DA86C9F3}"/>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6" name="Footer Placeholder 5">
            <a:extLst>
              <a:ext uri="{FF2B5EF4-FFF2-40B4-BE49-F238E27FC236}">
                <a16:creationId xmlns:a16="http://schemas.microsoft.com/office/drawing/2014/main" id="{0ACD875E-948F-4134-B32E-A8719567AE7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637F708-CE43-45E9-9627-5D5702D3C667}"/>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979901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03578-784A-4EA8-9FEF-B43D51AB86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D2D0F2E-4119-4D33-9FAA-5A91C34CEA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B771A1C-FCC6-43A2-AA5C-9EA966CA44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5914ED4-FB39-49D2-B983-1630B07AF46C}"/>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6" name="Footer Placeholder 5">
            <a:extLst>
              <a:ext uri="{FF2B5EF4-FFF2-40B4-BE49-F238E27FC236}">
                <a16:creationId xmlns:a16="http://schemas.microsoft.com/office/drawing/2014/main" id="{33820EBF-B1D6-4AEA-881E-3787E5CCFFB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B9626FD-09BB-495A-B558-B372C708BAA0}"/>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1699762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22DE211-3ECD-4249-923D-1C182E6620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231C392-5B10-4986-8448-CFC587504F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CC56C4-38AB-4DFD-9D8F-9207BCC12E11}"/>
              </a:ext>
            </a:extLst>
          </p:cNvPr>
          <p:cNvSpPr>
            <a:spLocks noGrp="1"/>
          </p:cNvSpPr>
          <p:nvPr>
            <p:ph type="dt" sz="half" idx="2"/>
          </p:nvPr>
        </p:nvSpPr>
        <p:spPr>
          <a:xfrm>
            <a:off x="4179278" y="6515100"/>
            <a:ext cx="4533900" cy="342900"/>
          </a:xfrm>
          <a:prstGeom prst="rect">
            <a:avLst/>
          </a:prstGeom>
        </p:spPr>
        <p:txBody>
          <a:bodyPr vert="horz" lIns="91440" tIns="45720" rIns="91440" bIns="45720" rtlCol="0" anchor="ctr"/>
          <a:lstStyle>
            <a:lvl1pPr algn="l">
              <a:defRPr sz="1200">
                <a:solidFill>
                  <a:schemeClr val="tx1"/>
                </a:solidFill>
              </a:defRPr>
            </a:lvl1pPr>
          </a:lstStyle>
          <a:p>
            <a:r>
              <a:rPr lang="en-US" dirty="0"/>
              <a:t>© copyright 2017. AIMHigh International, LLC. All Rights Reserved</a:t>
            </a:r>
          </a:p>
          <a:p>
            <a:endParaRPr lang="en-US" dirty="0"/>
          </a:p>
        </p:txBody>
      </p:sp>
      <p:pic>
        <p:nvPicPr>
          <p:cNvPr id="8" name="Picture 7">
            <a:extLst>
              <a:ext uri="{FF2B5EF4-FFF2-40B4-BE49-F238E27FC236}">
                <a16:creationId xmlns:a16="http://schemas.microsoft.com/office/drawing/2014/main" id="{606318FC-9EC6-41C8-8E5C-BFEABD30E996}"/>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1349037" y="6049107"/>
            <a:ext cx="760901" cy="760901"/>
          </a:xfrm>
          <a:prstGeom prst="rect">
            <a:avLst/>
          </a:prstGeom>
        </p:spPr>
      </p:pic>
    </p:spTree>
    <p:extLst>
      <p:ext uri="{BB962C8B-B14F-4D97-AF65-F5344CB8AC3E}">
        <p14:creationId xmlns:p14="http://schemas.microsoft.com/office/powerpoint/2010/main" val="7004422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B9F783B-E2F5-465F-9F0A-206F38C1F76E}"/>
              </a:ext>
            </a:extLst>
          </p:cNvPr>
          <p:cNvSpPr/>
          <p:nvPr/>
        </p:nvSpPr>
        <p:spPr>
          <a:xfrm>
            <a:off x="553915" y="3414346"/>
            <a:ext cx="11227778" cy="1582615"/>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16AE0AF6-33BE-4169-964D-D043B3855BE2}"/>
              </a:ext>
            </a:extLst>
          </p:cNvPr>
          <p:cNvSpPr/>
          <p:nvPr/>
        </p:nvSpPr>
        <p:spPr>
          <a:xfrm>
            <a:off x="0" y="1512276"/>
            <a:ext cx="9126416" cy="1582615"/>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a:extLst>
              <a:ext uri="{FF2B5EF4-FFF2-40B4-BE49-F238E27FC236}">
                <a16:creationId xmlns:a16="http://schemas.microsoft.com/office/drawing/2014/main" id="{B5713E83-0C15-426F-AF2A-55DF41B69883}"/>
              </a:ext>
            </a:extLst>
          </p:cNvPr>
          <p:cNvSpPr txBox="1">
            <a:spLocks/>
          </p:cNvSpPr>
          <p:nvPr/>
        </p:nvSpPr>
        <p:spPr>
          <a:xfrm>
            <a:off x="386373" y="1632126"/>
            <a:ext cx="8039100" cy="1342914"/>
          </a:xfrm>
          <a:prstGeom prst="rect">
            <a:avLst/>
          </a:prstGeom>
          <a:effectLst>
            <a:outerShdw blurRad="50800" dist="38100" dir="5400000" algn="t" rotWithShape="0">
              <a:prstClr val="black">
                <a:alpha val="40000"/>
              </a:prstClr>
            </a:outerShdw>
          </a:effectLst>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8800" b="1" dirty="0">
                <a:solidFill>
                  <a:schemeClr val="bg1"/>
                </a:solidFill>
                <a:latin typeface="Arial Narrow" panose="020B0606020202030204" pitchFamily="34" charset="0"/>
              </a:rPr>
              <a:t>CREATIVE</a:t>
            </a:r>
            <a:endParaRPr lang="en-US" sz="8800" b="1" spc="800" dirty="0">
              <a:solidFill>
                <a:schemeClr val="bg1"/>
              </a:solidFill>
              <a:effectLst>
                <a:outerShdw blurRad="38100" dist="38100" dir="2700000" algn="tl">
                  <a:srgbClr val="000000">
                    <a:alpha val="43137"/>
                  </a:srgbClr>
                </a:outerShdw>
              </a:effectLst>
              <a:latin typeface="Arial Narrow" panose="020B0606020202030204" pitchFamily="34" charset="0"/>
            </a:endParaRPr>
          </a:p>
        </p:txBody>
      </p:sp>
      <p:sp>
        <p:nvSpPr>
          <p:cNvPr id="2" name="Title 1">
            <a:extLst>
              <a:ext uri="{FF2B5EF4-FFF2-40B4-BE49-F238E27FC236}">
                <a16:creationId xmlns:a16="http://schemas.microsoft.com/office/drawing/2014/main" id="{38B0D460-8DF0-4F15-BB28-A6F01A3BE302}"/>
              </a:ext>
            </a:extLst>
          </p:cNvPr>
          <p:cNvSpPr>
            <a:spLocks noGrp="1"/>
          </p:cNvSpPr>
          <p:nvPr>
            <p:ph type="ctrTitle"/>
          </p:nvPr>
        </p:nvSpPr>
        <p:spPr>
          <a:xfrm>
            <a:off x="2061959" y="3519395"/>
            <a:ext cx="9640711" cy="1372515"/>
          </a:xfrm>
          <a:effectLst>
            <a:outerShdw blurRad="50800" dist="38100" dir="5400000" algn="t" rotWithShape="0">
              <a:prstClr val="black">
                <a:alpha val="40000"/>
              </a:prstClr>
            </a:outerShdw>
          </a:effectLst>
        </p:spPr>
        <p:txBody>
          <a:bodyPr>
            <a:noAutofit/>
          </a:bodyPr>
          <a:lstStyle/>
          <a:p>
            <a:r>
              <a:rPr lang="en-US" sz="8800" b="1" dirty="0">
                <a:solidFill>
                  <a:schemeClr val="bg1"/>
                </a:solidFill>
                <a:latin typeface="Arial Narrow" panose="020B0606020202030204" pitchFamily="34" charset="0"/>
              </a:rPr>
              <a:t>SESSION</a:t>
            </a:r>
          </a:p>
        </p:txBody>
      </p:sp>
    </p:spTree>
    <p:extLst>
      <p:ext uri="{BB962C8B-B14F-4D97-AF65-F5344CB8AC3E}">
        <p14:creationId xmlns:p14="http://schemas.microsoft.com/office/powerpoint/2010/main" val="26343155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9126416" cy="1237212"/>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699" y="175295"/>
            <a:ext cx="7602415" cy="1325563"/>
          </a:xfrm>
          <a:effectLst>
            <a:outerShdw blurRad="50800" dist="38100" dir="5400000" algn="t" rotWithShape="0">
              <a:prstClr val="black">
                <a:alpha val="40000"/>
              </a:prstClr>
            </a:outerShdw>
          </a:effectLst>
        </p:spPr>
        <p:txBody>
          <a:bodyPr>
            <a:noAutofit/>
          </a:bodyPr>
          <a:lstStyle/>
          <a:p>
            <a:r>
              <a:rPr lang="en-US" sz="5400" b="1" dirty="0">
                <a:solidFill>
                  <a:schemeClr val="bg1"/>
                </a:solidFill>
                <a:latin typeface="Arial Narrow" panose="020B0606020202030204" pitchFamily="34" charset="0"/>
              </a:rPr>
              <a:t>CREATIVE DAY:</a:t>
            </a:r>
          </a:p>
        </p:txBody>
      </p:sp>
      <p:sp>
        <p:nvSpPr>
          <p:cNvPr id="5" name="Rectangle 4">
            <a:extLst>
              <a:ext uri="{FF2B5EF4-FFF2-40B4-BE49-F238E27FC236}">
                <a16:creationId xmlns:a16="http://schemas.microsoft.com/office/drawing/2014/main" id="{805466AF-F404-4481-90E4-8A1AF3D92B8D}"/>
              </a:ext>
            </a:extLst>
          </p:cNvPr>
          <p:cNvSpPr/>
          <p:nvPr/>
        </p:nvSpPr>
        <p:spPr>
          <a:xfrm>
            <a:off x="187570" y="411787"/>
            <a:ext cx="8543192" cy="808892"/>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pic>
        <p:nvPicPr>
          <p:cNvPr id="9" name="Picture 8">
            <a:extLst>
              <a:ext uri="{FF2B5EF4-FFF2-40B4-BE49-F238E27FC236}">
                <a16:creationId xmlns:a16="http://schemas.microsoft.com/office/drawing/2014/main" id="{BD9272B5-09B7-4BBB-96F2-2FF8626B0B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1000" y="4436533"/>
            <a:ext cx="5315416" cy="2421467"/>
          </a:xfrm>
          <a:prstGeom prst="rect">
            <a:avLst/>
          </a:prstGeom>
          <a:effectLst>
            <a:outerShdw blurRad="50800" dist="38100" dir="16200000" rotWithShape="0">
              <a:prstClr val="black">
                <a:alpha val="40000"/>
              </a:prstClr>
            </a:outerShdw>
          </a:effectLst>
        </p:spPr>
      </p:pic>
      <p:sp>
        <p:nvSpPr>
          <p:cNvPr id="3" name="TextBox 2">
            <a:extLst>
              <a:ext uri="{FF2B5EF4-FFF2-40B4-BE49-F238E27FC236}">
                <a16:creationId xmlns:a16="http://schemas.microsoft.com/office/drawing/2014/main" id="{2870F659-07C9-3740-8B53-C6BF2EEE693D}"/>
              </a:ext>
            </a:extLst>
          </p:cNvPr>
          <p:cNvSpPr txBox="1"/>
          <p:nvPr/>
        </p:nvSpPr>
        <p:spPr>
          <a:xfrm>
            <a:off x="187570" y="1806222"/>
            <a:ext cx="11338386" cy="2677656"/>
          </a:xfrm>
          <a:prstGeom prst="rect">
            <a:avLst/>
          </a:prstGeom>
          <a:noFill/>
        </p:spPr>
        <p:txBody>
          <a:bodyPr wrap="square" rtlCol="0">
            <a:spAutoFit/>
          </a:bodyPr>
          <a:lstStyle/>
          <a:p>
            <a:r>
              <a:rPr lang="en-US" sz="2400" dirty="0">
                <a:latin typeface="Arial Narrow" panose="020B0604020202020204" pitchFamily="34" charset="0"/>
                <a:cs typeface="Arial Narrow" panose="020B0604020202020204" pitchFamily="34" charset="0"/>
              </a:rPr>
              <a:t>Creative sessions are designed to allow members the free space to develop ideas, projects or work on anything they choose. Empowerment Coaches should guide what members do to ensure that activities are productive toward improving the members Academic, Personal, Professional or Social (APPS) outcomes. </a:t>
            </a:r>
          </a:p>
          <a:p>
            <a:endParaRPr lang="en-US" sz="2400" dirty="0">
              <a:latin typeface="Arial Narrow" panose="020B0604020202020204" pitchFamily="34" charset="0"/>
              <a:cs typeface="Arial Narrow" panose="020B0604020202020204" pitchFamily="34" charset="0"/>
            </a:endParaRPr>
          </a:p>
          <a:p>
            <a:r>
              <a:rPr lang="en-US" sz="2400" dirty="0">
                <a:latin typeface="Arial Narrow" panose="020B0604020202020204" pitchFamily="34" charset="0"/>
                <a:cs typeface="Arial Narrow" panose="020B0604020202020204" pitchFamily="34" charset="0"/>
              </a:rPr>
              <a:t>During the creative session, members could also choose to work collectively on ideas or activities to be completed within the class. Below is a list of potential activities for members</a:t>
            </a:r>
            <a:r>
              <a:rPr lang="en-US" dirty="0">
                <a:latin typeface="Arial Narrow" panose="020B0604020202020204" pitchFamily="34" charset="0"/>
                <a:cs typeface="Arial Narrow" panose="020B0604020202020204" pitchFamily="34" charset="0"/>
              </a:rPr>
              <a:t>.</a:t>
            </a:r>
            <a:endParaRPr lang="en-US" sz="2400" dirty="0">
              <a:latin typeface="Arial Narrow" panose="020B0604020202020204" pitchFamily="34" charset="0"/>
              <a:cs typeface="Arial Narrow" panose="020B0604020202020204" pitchFamily="34" charset="0"/>
            </a:endParaRPr>
          </a:p>
        </p:txBody>
      </p:sp>
    </p:spTree>
    <p:extLst>
      <p:ext uri="{BB962C8B-B14F-4D97-AF65-F5344CB8AC3E}">
        <p14:creationId xmlns:p14="http://schemas.microsoft.com/office/powerpoint/2010/main" val="2595724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12090400" cy="1237212"/>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700" y="219471"/>
            <a:ext cx="11620500" cy="1325563"/>
          </a:xfrm>
          <a:effectLst>
            <a:outerShdw blurRad="50800" dist="38100" dir="5400000" algn="t" rotWithShape="0">
              <a:prstClr val="black">
                <a:alpha val="40000"/>
              </a:prstClr>
            </a:outerShdw>
          </a:effectLst>
        </p:spPr>
        <p:txBody>
          <a:bodyPr>
            <a:normAutofit/>
          </a:bodyPr>
          <a:lstStyle/>
          <a:p>
            <a:pPr algn="ctr"/>
            <a:r>
              <a:rPr lang="en-US" sz="5400" b="1" dirty="0">
                <a:solidFill>
                  <a:schemeClr val="bg1"/>
                </a:solidFill>
                <a:latin typeface="Arial Narrow" panose="020B0606020202030204" pitchFamily="34" charset="0"/>
              </a:rPr>
              <a:t>EMPOWERMENT AFFIRMATION:</a:t>
            </a:r>
          </a:p>
        </p:txBody>
      </p:sp>
      <p:sp>
        <p:nvSpPr>
          <p:cNvPr id="5" name="Rectangle 4">
            <a:extLst>
              <a:ext uri="{FF2B5EF4-FFF2-40B4-BE49-F238E27FC236}">
                <a16:creationId xmlns:a16="http://schemas.microsoft.com/office/drawing/2014/main" id="{805466AF-F404-4481-90E4-8A1AF3D92B8D}"/>
              </a:ext>
            </a:extLst>
          </p:cNvPr>
          <p:cNvSpPr/>
          <p:nvPr/>
        </p:nvSpPr>
        <p:spPr>
          <a:xfrm>
            <a:off x="187569" y="411787"/>
            <a:ext cx="11507719" cy="808892"/>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6" name="TextBox 15">
            <a:extLst>
              <a:ext uri="{FF2B5EF4-FFF2-40B4-BE49-F238E27FC236}">
                <a16:creationId xmlns:a16="http://schemas.microsoft.com/office/drawing/2014/main" id="{5A9FE089-CA57-4CCD-ACE8-30F252315B6B}"/>
              </a:ext>
            </a:extLst>
          </p:cNvPr>
          <p:cNvSpPr txBox="1"/>
          <p:nvPr/>
        </p:nvSpPr>
        <p:spPr>
          <a:xfrm>
            <a:off x="2426677" y="1737350"/>
            <a:ext cx="6937131" cy="5693866"/>
          </a:xfrm>
          <a:prstGeom prst="rect">
            <a:avLst/>
          </a:prstGeom>
          <a:noFill/>
        </p:spPr>
        <p:txBody>
          <a:bodyPr wrap="square" rtlCol="0">
            <a:spAutoFit/>
          </a:bodyPr>
          <a:lstStyle/>
          <a:p>
            <a:pPr algn="ctr"/>
            <a:r>
              <a:rPr lang="en-US" altLang="en-US" sz="2000" b="1" dirty="0">
                <a:solidFill>
                  <a:srgbClr val="1D405D"/>
                </a:solidFill>
                <a:latin typeface="Arial Narrow" panose="020B0606020202030204" pitchFamily="34" charset="0"/>
                <a:sym typeface="Lora" charset="0"/>
              </a:rPr>
              <a:t>We are men with </a:t>
            </a:r>
            <a:r>
              <a:rPr lang="en-US" altLang="en-US" sz="2000" b="1" dirty="0">
                <a:latin typeface="Arial Narrow" panose="020B0606020202030204" pitchFamily="34" charset="0"/>
                <a:sym typeface="Lora" charset="0"/>
              </a:rPr>
              <a:t>Ambition, Inspiration </a:t>
            </a:r>
            <a:r>
              <a:rPr lang="en-US" altLang="en-US" sz="2000" b="1" dirty="0">
                <a:solidFill>
                  <a:srgbClr val="1D405D"/>
                </a:solidFill>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Motivation</a:t>
            </a:r>
          </a:p>
          <a:p>
            <a:pPr algn="ctr"/>
            <a:endParaRPr lang="en-US" altLang="en-US" sz="2000" b="1" i="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Our Attitudes and Actions will transform our nation.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are men with </a:t>
            </a:r>
            <a:r>
              <a:rPr lang="en-US" altLang="en-US" sz="2000" b="1" dirty="0">
                <a:latin typeface="Arial Narrow" panose="020B0606020202030204" pitchFamily="34" charset="0"/>
                <a:sym typeface="Lora" charset="0"/>
              </a:rPr>
              <a:t>Competence, Confidence </a:t>
            </a:r>
            <a:r>
              <a:rPr lang="en-US" altLang="en-US" sz="2000" b="1" dirty="0">
                <a:solidFill>
                  <a:srgbClr val="1D405D"/>
                </a:solidFill>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Character</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walk with </a:t>
            </a:r>
            <a:r>
              <a:rPr lang="en-US" altLang="en-US" sz="2000" b="1" dirty="0">
                <a:latin typeface="Arial Narrow" panose="020B0606020202030204" pitchFamily="34" charset="0"/>
                <a:sym typeface="Lora" charset="0"/>
              </a:rPr>
              <a:t>Integrity</a:t>
            </a:r>
            <a:r>
              <a:rPr lang="en-US" altLang="en-US" sz="2000" b="1" dirty="0">
                <a:solidFill>
                  <a:srgbClr val="FFFFFF"/>
                </a:solidFill>
                <a:latin typeface="Arial Narrow" panose="020B0606020202030204" pitchFamily="34" charset="0"/>
                <a:sym typeface="Lora" charset="0"/>
              </a:rPr>
              <a:t> </a:t>
            </a:r>
            <a:r>
              <a:rPr lang="en-US" altLang="en-US" sz="2000" b="1" dirty="0">
                <a:solidFill>
                  <a:srgbClr val="1D405D"/>
                </a:solidFill>
                <a:latin typeface="Arial Narrow" panose="020B0606020202030204" pitchFamily="34" charset="0"/>
                <a:sym typeface="Lora" charset="0"/>
              </a:rPr>
              <a:t>and Return with</a:t>
            </a:r>
            <a:r>
              <a:rPr lang="en-US" altLang="en-US" sz="2000" b="1" dirty="0">
                <a:latin typeface="Arial Narrow" panose="020B0606020202030204" pitchFamily="34" charset="0"/>
                <a:sym typeface="Lora" charset="0"/>
              </a:rPr>
              <a:t> Honor.</a:t>
            </a:r>
          </a:p>
          <a:p>
            <a:pPr algn="ctr"/>
            <a:endParaRPr lang="en-US" altLang="en-US" sz="2000" b="1" dirty="0">
              <a:solidFill>
                <a:srgbClr val="FFFFFF"/>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are </a:t>
            </a:r>
            <a:r>
              <a:rPr lang="en-US" altLang="en-US" sz="2000" b="1" dirty="0">
                <a:latin typeface="Arial Narrow" panose="020B0606020202030204" pitchFamily="34" charset="0"/>
                <a:sym typeface="Lora" charset="0"/>
              </a:rPr>
              <a:t>Engaged, Educated </a:t>
            </a:r>
            <a:r>
              <a:rPr lang="en-US" altLang="en-US" sz="2000" b="1" dirty="0">
                <a:solidFill>
                  <a:srgbClr val="1D405D"/>
                </a:solidFill>
                <a:latin typeface="Arial Narrow" panose="020B0606020202030204" pitchFamily="34" charset="0"/>
                <a:sym typeface="Lora" charset="0"/>
              </a:rPr>
              <a:t>and</a:t>
            </a:r>
            <a:r>
              <a:rPr lang="en-US" altLang="en-US" sz="2000" b="1" dirty="0">
                <a:solidFill>
                  <a:srgbClr val="FFFFFF"/>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Empowered</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Persistence</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1D405D"/>
                </a:solidFill>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Intelligence</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1D405D"/>
                </a:solidFill>
                <a:latin typeface="Arial Narrow" panose="020B0606020202030204" pitchFamily="34" charset="0"/>
                <a:sym typeface="Lora" charset="0"/>
              </a:rPr>
              <a:t>is the Source of our Power</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are </a:t>
            </a:r>
            <a:r>
              <a:rPr lang="en-US" altLang="en-US" sz="2000" b="1" dirty="0">
                <a:latin typeface="Arial Narrow" panose="020B0606020202030204" pitchFamily="34" charset="0"/>
                <a:sym typeface="Lora" charset="0"/>
              </a:rPr>
              <a:t>Men of Distinction</a:t>
            </a:r>
            <a:r>
              <a:rPr lang="en-US" altLang="en-US" sz="2000" b="1" dirty="0">
                <a:solidFill>
                  <a:srgbClr val="1D405D"/>
                </a:solidFill>
                <a:latin typeface="Arial Narrow" panose="020B0606020202030204" pitchFamily="34" charset="0"/>
                <a:sym typeface="Lora" charset="0"/>
              </a:rPr>
              <a:t>, living this </a:t>
            </a:r>
            <a:r>
              <a:rPr lang="en-US" altLang="en-US" sz="2000" b="1" dirty="0">
                <a:latin typeface="Arial Narrow" panose="020B0606020202030204" pitchFamily="34" charset="0"/>
                <a:sym typeface="Lora" charset="0"/>
              </a:rPr>
              <a:t>life by Design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move </a:t>
            </a:r>
            <a:r>
              <a:rPr lang="en-US" altLang="en-US" sz="2000" b="1" dirty="0">
                <a:latin typeface="Arial Narrow" panose="020B0606020202030204" pitchFamily="34" charset="0"/>
                <a:sym typeface="Lora" charset="0"/>
              </a:rPr>
              <a:t>forward together, “No Man Left Behind”</a:t>
            </a:r>
            <a:r>
              <a:rPr lang="en-US" altLang="ja-JP" sz="2000" b="1" dirty="0">
                <a:solidFill>
                  <a:schemeClr val="bg1"/>
                </a:solidFill>
                <a:latin typeface="Arial Narrow" panose="020B0606020202030204" pitchFamily="34" charset="0"/>
                <a:sym typeface="Lora" charset="0"/>
              </a:rPr>
              <a:t>.</a:t>
            </a:r>
          </a:p>
          <a:p>
            <a:pPr algn="ctr"/>
            <a:endParaRPr lang="en-US" altLang="en-US" sz="2400" b="1" dirty="0">
              <a:solidFill>
                <a:schemeClr val="bg1"/>
              </a:solidFill>
              <a:latin typeface="Arial Narrow" panose="020B0606020202030204" pitchFamily="34" charset="0"/>
              <a:sym typeface="Lora" charset="0"/>
            </a:endParaRPr>
          </a:p>
          <a:p>
            <a:pPr algn="ctr"/>
            <a:endParaRPr lang="en-US" altLang="en-US" sz="2000" b="1" dirty="0">
              <a:solidFill>
                <a:schemeClr val="bg1"/>
              </a:solidFill>
              <a:latin typeface="Arial Narrow" panose="020B0606020202030204" pitchFamily="34" charset="0"/>
              <a:sym typeface="Lora" charset="0"/>
            </a:endParaRPr>
          </a:p>
          <a:p>
            <a:pPr algn="ctr"/>
            <a:endParaRPr lang="en-US" altLang="en-US" sz="2000" b="1" dirty="0">
              <a:solidFill>
                <a:srgbClr val="85B4D9"/>
              </a:solidFill>
              <a:latin typeface="Arial Narrow" panose="020B0606020202030204" pitchFamily="34" charset="0"/>
              <a:sym typeface="Lora" charset="0"/>
            </a:endParaRPr>
          </a:p>
        </p:txBody>
      </p:sp>
      <p:sp>
        <p:nvSpPr>
          <p:cNvPr id="3" name="TextBox 2">
            <a:extLst>
              <a:ext uri="{FF2B5EF4-FFF2-40B4-BE49-F238E27FC236}">
                <a16:creationId xmlns:a16="http://schemas.microsoft.com/office/drawing/2014/main" id="{17EDBEAD-EB79-4B5E-A8EC-C7E460E8A56A}"/>
              </a:ext>
            </a:extLst>
          </p:cNvPr>
          <p:cNvSpPr txBox="1"/>
          <p:nvPr/>
        </p:nvSpPr>
        <p:spPr>
          <a:xfrm>
            <a:off x="8150469" y="6627176"/>
            <a:ext cx="3446585" cy="338554"/>
          </a:xfrm>
          <a:prstGeom prst="rect">
            <a:avLst/>
          </a:prstGeom>
          <a:noFill/>
        </p:spPr>
        <p:txBody>
          <a:bodyPr wrap="square" rtlCol="0">
            <a:spAutoFit/>
          </a:bodyPr>
          <a:lstStyle/>
          <a:p>
            <a:r>
              <a:rPr lang="en-US" altLang="en-US" sz="800" dirty="0"/>
              <a:t>© Copyright 2017. AIMHigh Empowerment Institute Inc. All Rights Reserved</a:t>
            </a:r>
          </a:p>
          <a:p>
            <a:endParaRPr lang="en-US" sz="800" dirty="0"/>
          </a:p>
        </p:txBody>
      </p:sp>
    </p:spTree>
    <p:extLst>
      <p:ext uri="{BB962C8B-B14F-4D97-AF65-F5344CB8AC3E}">
        <p14:creationId xmlns:p14="http://schemas.microsoft.com/office/powerpoint/2010/main" val="2260201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12090400" cy="1237212"/>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700" y="219471"/>
            <a:ext cx="11620500" cy="1325563"/>
          </a:xfrm>
          <a:effectLst>
            <a:outerShdw blurRad="50800" dist="38100" dir="5400000" algn="t" rotWithShape="0">
              <a:prstClr val="black">
                <a:alpha val="40000"/>
              </a:prstClr>
            </a:outerShdw>
          </a:effectLst>
        </p:spPr>
        <p:txBody>
          <a:bodyPr>
            <a:normAutofit/>
          </a:bodyPr>
          <a:lstStyle/>
          <a:p>
            <a:pPr algn="ctr"/>
            <a:r>
              <a:rPr lang="en-US" sz="5400" b="1" dirty="0">
                <a:solidFill>
                  <a:schemeClr val="bg1"/>
                </a:solidFill>
                <a:latin typeface="Arial Narrow" panose="020B0606020202030204" pitchFamily="34" charset="0"/>
              </a:rPr>
              <a:t>EMPOWERMENT AFFIRMATION:</a:t>
            </a:r>
          </a:p>
        </p:txBody>
      </p:sp>
      <p:sp>
        <p:nvSpPr>
          <p:cNvPr id="5" name="Rectangle 4">
            <a:extLst>
              <a:ext uri="{FF2B5EF4-FFF2-40B4-BE49-F238E27FC236}">
                <a16:creationId xmlns:a16="http://schemas.microsoft.com/office/drawing/2014/main" id="{805466AF-F404-4481-90E4-8A1AF3D92B8D}"/>
              </a:ext>
            </a:extLst>
          </p:cNvPr>
          <p:cNvSpPr/>
          <p:nvPr/>
        </p:nvSpPr>
        <p:spPr>
          <a:xfrm>
            <a:off x="187569" y="411787"/>
            <a:ext cx="11507719" cy="808892"/>
          </a:xfrm>
          <a:prstGeom prst="rect">
            <a:avLst/>
          </a:prstGeom>
          <a:noFill/>
          <a:ln w="9525" cap="flat" cmpd="sng" algn="ctr">
            <a:solidFill>
              <a:srgbClr val="00206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6" name="TextBox 15">
            <a:extLst>
              <a:ext uri="{FF2B5EF4-FFF2-40B4-BE49-F238E27FC236}">
                <a16:creationId xmlns:a16="http://schemas.microsoft.com/office/drawing/2014/main" id="{5A9FE089-CA57-4CCD-ACE8-30F252315B6B}"/>
              </a:ext>
            </a:extLst>
          </p:cNvPr>
          <p:cNvSpPr txBox="1"/>
          <p:nvPr/>
        </p:nvSpPr>
        <p:spPr>
          <a:xfrm>
            <a:off x="2701463" y="1798896"/>
            <a:ext cx="6479930" cy="6001643"/>
          </a:xfrm>
          <a:prstGeom prst="rect">
            <a:avLst/>
          </a:prstGeom>
          <a:noFill/>
        </p:spPr>
        <p:txBody>
          <a:bodyPr wrap="square" rtlCol="0">
            <a:spAutoFit/>
          </a:bodyPr>
          <a:lstStyle/>
          <a:p>
            <a:pPr algn="ctr"/>
            <a:r>
              <a:rPr lang="en-US" altLang="en-US" sz="2000" b="1" dirty="0">
                <a:latin typeface="Arial Narrow" panose="020B0606020202030204" pitchFamily="34" charset="0"/>
                <a:sym typeface="Lora" charset="0"/>
              </a:rPr>
              <a:t>We are women with </a:t>
            </a:r>
            <a:r>
              <a:rPr lang="en-US" altLang="en-US" sz="2000" b="1" dirty="0">
                <a:solidFill>
                  <a:srgbClr val="660066"/>
                </a:solidFill>
                <a:latin typeface="Arial Narrow" panose="020B0606020202030204" pitchFamily="34" charset="0"/>
                <a:sym typeface="Lora" charset="0"/>
              </a:rPr>
              <a:t>Ambition, Inspiration </a:t>
            </a:r>
            <a:r>
              <a:rPr lang="en-US" altLang="en-US" sz="2000" b="1" dirty="0">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660066"/>
                </a:solidFill>
                <a:latin typeface="Arial Narrow" panose="020B0606020202030204" pitchFamily="34" charset="0"/>
                <a:sym typeface="Lora" charset="0"/>
              </a:rPr>
              <a:t>Motivation</a:t>
            </a:r>
          </a:p>
          <a:p>
            <a:pPr algn="ctr"/>
            <a:endParaRPr lang="en-US" altLang="en-US" sz="2000" b="1" i="1" dirty="0">
              <a:solidFill>
                <a:schemeClr val="bg1"/>
              </a:solidFill>
              <a:latin typeface="Arial Narrow" panose="020B0606020202030204" pitchFamily="34" charset="0"/>
              <a:sym typeface="Lora" charset="0"/>
            </a:endParaRPr>
          </a:p>
          <a:p>
            <a:pPr algn="ctr"/>
            <a:r>
              <a:rPr lang="en-US" altLang="en-US" sz="2000" b="1" dirty="0">
                <a:solidFill>
                  <a:schemeClr val="tx1"/>
                </a:solidFill>
                <a:latin typeface="Arial Narrow" panose="020B0606020202030204" pitchFamily="34" charset="0"/>
                <a:sym typeface="Lora" charset="0"/>
              </a:rPr>
              <a:t>Our Attitudes and Actions will transform our nation.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are women with </a:t>
            </a:r>
            <a:r>
              <a:rPr lang="en-US" altLang="en-US" sz="2000" b="1" dirty="0">
                <a:solidFill>
                  <a:srgbClr val="660066"/>
                </a:solidFill>
                <a:latin typeface="Arial Narrow" panose="020B0606020202030204" pitchFamily="34" charset="0"/>
                <a:sym typeface="Lora" charset="0"/>
              </a:rPr>
              <a:t>Competence, Confidence </a:t>
            </a:r>
            <a:r>
              <a:rPr lang="en-US" altLang="en-US" sz="2000" b="1" dirty="0">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660066"/>
                </a:solidFill>
                <a:latin typeface="Arial Narrow" panose="020B0606020202030204" pitchFamily="34" charset="0"/>
                <a:sym typeface="Lora" charset="0"/>
              </a:rPr>
              <a:t>Character</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walk with </a:t>
            </a:r>
            <a:r>
              <a:rPr lang="en-US" altLang="en-US" sz="2000" b="1" dirty="0">
                <a:solidFill>
                  <a:srgbClr val="660066"/>
                </a:solidFill>
                <a:latin typeface="Arial Narrow" panose="020B0606020202030204" pitchFamily="34" charset="0"/>
                <a:sym typeface="Lora" charset="0"/>
              </a:rPr>
              <a:t>Integrity, while leaving a Legacy.</a:t>
            </a:r>
          </a:p>
          <a:p>
            <a:pPr algn="ctr"/>
            <a:endParaRPr lang="en-US" altLang="en-US" sz="2000" b="1" dirty="0">
              <a:solidFill>
                <a:srgbClr val="FFFFFF"/>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are </a:t>
            </a:r>
            <a:r>
              <a:rPr lang="en-US" altLang="en-US" sz="2000" b="1" dirty="0">
                <a:solidFill>
                  <a:srgbClr val="660066"/>
                </a:solidFill>
                <a:latin typeface="Arial Narrow" panose="020B0606020202030204" pitchFamily="34" charset="0"/>
                <a:sym typeface="Lora" charset="0"/>
              </a:rPr>
              <a:t>Engaged, Educated </a:t>
            </a:r>
            <a:r>
              <a:rPr lang="en-US" altLang="en-US" sz="2000" b="1" dirty="0">
                <a:latin typeface="Arial Narrow" panose="020B0606020202030204" pitchFamily="34" charset="0"/>
                <a:sym typeface="Lora" charset="0"/>
              </a:rPr>
              <a:t>and </a:t>
            </a:r>
            <a:r>
              <a:rPr lang="en-US" altLang="en-US" sz="2000" b="1" dirty="0">
                <a:solidFill>
                  <a:srgbClr val="660066"/>
                </a:solidFill>
                <a:latin typeface="Arial Narrow" panose="020B0606020202030204" pitchFamily="34" charset="0"/>
                <a:sym typeface="Lora" charset="0"/>
              </a:rPr>
              <a:t>Empowered</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solidFill>
                  <a:srgbClr val="660066"/>
                </a:solidFill>
                <a:latin typeface="Arial Narrow" panose="020B0606020202030204" pitchFamily="34" charset="0"/>
                <a:sym typeface="Lora" charset="0"/>
              </a:rPr>
              <a:t>Endurance</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660066"/>
                </a:solidFill>
                <a:latin typeface="Arial Narrow" panose="020B0606020202030204" pitchFamily="34" charset="0"/>
                <a:sym typeface="Lora" charset="0"/>
              </a:rPr>
              <a:t>Wisdom</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is the Source of our Power</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are </a:t>
            </a:r>
            <a:r>
              <a:rPr lang="en-US" altLang="en-US" sz="2000" b="1" dirty="0">
                <a:solidFill>
                  <a:srgbClr val="660066"/>
                </a:solidFill>
                <a:latin typeface="Arial Narrow" panose="020B0606020202030204" pitchFamily="34" charset="0"/>
                <a:sym typeface="Lora" charset="0"/>
              </a:rPr>
              <a:t>Women of Significance</a:t>
            </a:r>
            <a:r>
              <a:rPr lang="en-US" altLang="en-US" sz="2000" b="1" dirty="0">
                <a:latin typeface="Arial Narrow" panose="020B0606020202030204" pitchFamily="34" charset="0"/>
                <a:sym typeface="Lora" charset="0"/>
              </a:rPr>
              <a:t>, living this </a:t>
            </a:r>
            <a:r>
              <a:rPr lang="en-US" altLang="en-US" sz="2000" b="1" dirty="0">
                <a:solidFill>
                  <a:srgbClr val="660066"/>
                </a:solidFill>
                <a:latin typeface="Arial Narrow" panose="020B0606020202030204" pitchFamily="34" charset="0"/>
                <a:sym typeface="Lora" charset="0"/>
              </a:rPr>
              <a:t>life by Design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move </a:t>
            </a:r>
            <a:r>
              <a:rPr lang="en-US" altLang="en-US" sz="2000" b="1" dirty="0">
                <a:solidFill>
                  <a:srgbClr val="660066"/>
                </a:solidFill>
                <a:latin typeface="Arial Narrow" panose="020B0606020202030204" pitchFamily="34" charset="0"/>
                <a:sym typeface="Lora" charset="0"/>
              </a:rPr>
              <a:t>forward together, “All Women Unite”</a:t>
            </a:r>
            <a:r>
              <a:rPr lang="en-US" altLang="ja-JP" sz="2000" b="1" dirty="0">
                <a:solidFill>
                  <a:schemeClr val="bg1"/>
                </a:solidFill>
                <a:latin typeface="Arial Narrow" panose="020B0606020202030204" pitchFamily="34" charset="0"/>
                <a:sym typeface="Lora" charset="0"/>
              </a:rPr>
              <a:t>.</a:t>
            </a:r>
          </a:p>
          <a:p>
            <a:pPr algn="ctr"/>
            <a:endParaRPr lang="en-US" altLang="en-US" sz="2400" b="1" dirty="0">
              <a:solidFill>
                <a:schemeClr val="bg1"/>
              </a:solidFill>
              <a:latin typeface="Arial Narrow" panose="020B0606020202030204" pitchFamily="34" charset="0"/>
              <a:sym typeface="Lora" charset="0"/>
            </a:endParaRPr>
          </a:p>
          <a:p>
            <a:pPr algn="ctr"/>
            <a:endParaRPr lang="en-US" altLang="en-US" sz="2000" b="1" dirty="0">
              <a:solidFill>
                <a:schemeClr val="bg1"/>
              </a:solidFill>
              <a:latin typeface="Avenir Book" charset="0"/>
              <a:sym typeface="Lora" charset="0"/>
            </a:endParaRPr>
          </a:p>
          <a:p>
            <a:pPr algn="ctr"/>
            <a:endParaRPr lang="en-US" altLang="en-US" sz="2000" b="1" dirty="0">
              <a:solidFill>
                <a:schemeClr val="bg1"/>
              </a:solidFill>
              <a:latin typeface="Avenir Book" charset="0"/>
              <a:sym typeface="Lora" charset="0"/>
            </a:endParaRPr>
          </a:p>
          <a:p>
            <a:pPr algn="ctr"/>
            <a:endParaRPr lang="en-US" altLang="en-US" sz="2000" b="1" dirty="0">
              <a:solidFill>
                <a:srgbClr val="85B4D9"/>
              </a:solidFill>
              <a:latin typeface="Avenir Book" charset="0"/>
              <a:sym typeface="Lora" charset="0"/>
            </a:endParaRPr>
          </a:p>
        </p:txBody>
      </p:sp>
      <p:sp>
        <p:nvSpPr>
          <p:cNvPr id="21" name="TextBox 20">
            <a:extLst>
              <a:ext uri="{FF2B5EF4-FFF2-40B4-BE49-F238E27FC236}">
                <a16:creationId xmlns:a16="http://schemas.microsoft.com/office/drawing/2014/main" id="{769D9901-1CCD-4F66-8470-52940242D35B}"/>
              </a:ext>
            </a:extLst>
          </p:cNvPr>
          <p:cNvSpPr txBox="1"/>
          <p:nvPr/>
        </p:nvSpPr>
        <p:spPr>
          <a:xfrm>
            <a:off x="8150469" y="6627176"/>
            <a:ext cx="3446585" cy="338554"/>
          </a:xfrm>
          <a:prstGeom prst="rect">
            <a:avLst/>
          </a:prstGeom>
          <a:noFill/>
        </p:spPr>
        <p:txBody>
          <a:bodyPr wrap="square" rtlCol="0">
            <a:spAutoFit/>
          </a:bodyPr>
          <a:lstStyle/>
          <a:p>
            <a:r>
              <a:rPr lang="en-US" altLang="en-US" sz="800" dirty="0"/>
              <a:t>© Copyright 2017. AIMHigh Empowerment Institute Inc. All Rights Reserved</a:t>
            </a:r>
          </a:p>
          <a:p>
            <a:endParaRPr lang="en-US" sz="800" dirty="0"/>
          </a:p>
        </p:txBody>
      </p:sp>
    </p:spTree>
    <p:extLst>
      <p:ext uri="{BB962C8B-B14F-4D97-AF65-F5344CB8AC3E}">
        <p14:creationId xmlns:p14="http://schemas.microsoft.com/office/powerpoint/2010/main" val="20495360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3373</TotalTime>
  <Words>267</Words>
  <Application>Microsoft Macintosh PowerPoint</Application>
  <PresentationFormat>Widescreen</PresentationFormat>
  <Paragraphs>43</Paragraphs>
  <Slides>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vt:i4>
      </vt:variant>
    </vt:vector>
  </HeadingPairs>
  <TitlesOfParts>
    <vt:vector size="12" baseType="lpstr">
      <vt:lpstr>游ゴシック</vt:lpstr>
      <vt:lpstr>Arial</vt:lpstr>
      <vt:lpstr>Arial Narrow</vt:lpstr>
      <vt:lpstr>Avenir Book</vt:lpstr>
      <vt:lpstr>Calibri</vt:lpstr>
      <vt:lpstr>Calibri Light</vt:lpstr>
      <vt:lpstr>Lora</vt:lpstr>
      <vt:lpstr>Office Theme</vt:lpstr>
      <vt:lpstr>SESSION</vt:lpstr>
      <vt:lpstr>CREATIVE DAY:</vt:lpstr>
      <vt:lpstr>EMPOWERMENT AFFIRMATION:</vt:lpstr>
      <vt:lpstr>EMPOWERMENT AFFIRMATION: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AIMHIGH empowerment institute</dc:title>
  <dc:creator>Riley Gray</dc:creator>
  <cp:lastModifiedBy>JODELLE.KING@lc.cuny.edu</cp:lastModifiedBy>
  <cp:revision>154</cp:revision>
  <dcterms:created xsi:type="dcterms:W3CDTF">2017-10-09T20:44:42Z</dcterms:created>
  <dcterms:modified xsi:type="dcterms:W3CDTF">2018-09-11T20:21:00Z</dcterms:modified>
</cp:coreProperties>
</file>