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56" r:id="rId2"/>
    <p:sldId id="257" r:id="rId3"/>
    <p:sldId id="263" r:id="rId4"/>
    <p:sldId id="271" r:id="rId5"/>
    <p:sldId id="273" r:id="rId6"/>
    <p:sldId id="272" r:id="rId7"/>
    <p:sldId id="265" r:id="rId8"/>
    <p:sldId id="266" r:id="rId9"/>
    <p:sldId id="262" r:id="rId10"/>
    <p:sldId id="261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00"/>
    <a:srgbClr val="CC0000"/>
    <a:srgbClr val="FA0000"/>
    <a:srgbClr val="FF0000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709" autoAdjust="0"/>
    <p:restoredTop sz="94660"/>
  </p:normalViewPr>
  <p:slideViewPr>
    <p:cSldViewPr snapToGrid="0">
      <p:cViewPr varScale="1">
        <p:scale>
          <a:sx n="113" d="100"/>
          <a:sy n="113" d="100"/>
        </p:scale>
        <p:origin x="520" y="-2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6" d="100"/>
          <a:sy n="66" d="100"/>
        </p:scale>
        <p:origin x="3134" y="53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D83A4B6-7CD6-4ED4-997A-F98D72C13018}" type="datetimeFigureOut">
              <a:rPr lang="en-US" smtClean="0"/>
              <a:t>9/11/18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448A23D-283D-480E-8531-4D6407B25A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977415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E4B2A2-70D4-4884-A0C1-4357BFD966D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02F5319-2DFB-443F-972D-9A577EAB8AB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FE66E6F-F01A-40A0-89A4-238919F96D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DDE97C-84FD-49C0-9298-C71840CA1C81}" type="datetimeFigureOut">
              <a:rPr lang="en-US" smtClean="0"/>
              <a:t>9/11/18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A11A633-01A3-478F-AF20-8C0392CBD9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2244578-2E1E-4F0C-A96A-4B945D4796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28019"/>
            <a:ext cx="2743200" cy="365125"/>
          </a:xfrm>
          <a:prstGeom prst="rect">
            <a:avLst/>
          </a:prstGeom>
        </p:spPr>
        <p:txBody>
          <a:bodyPr/>
          <a:lstStyle/>
          <a:p>
            <a:fld id="{54D3202F-D28F-4D4A-91A9-D6A9E027BC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49608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964134-0400-4D69-97F9-390931BABA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C088044-DF1B-4E0E-85A6-F0865D64FF2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FBE6F2B-5E05-402C-9AAB-1E05CB546B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DDE97C-84FD-49C0-9298-C71840CA1C81}" type="datetimeFigureOut">
              <a:rPr lang="en-US" smtClean="0"/>
              <a:t>9/11/18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937109-1410-4A43-8BFF-3A4EF154D0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643B28B-50C5-45F3-913C-0F3E6D04BC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28019"/>
            <a:ext cx="2743200" cy="365125"/>
          </a:xfrm>
          <a:prstGeom prst="rect">
            <a:avLst/>
          </a:prstGeom>
        </p:spPr>
        <p:txBody>
          <a:bodyPr/>
          <a:lstStyle/>
          <a:p>
            <a:fld id="{54D3202F-D28F-4D4A-91A9-D6A9E027BC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29081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884B059-49C5-4D13-A17A-5AB6CA83E24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F7BCC04-BCA4-4674-B3D5-7BF215201EB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A7EDEBD-DDAE-4C0A-822C-AC2163E89D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DDE97C-84FD-49C0-9298-C71840CA1C81}" type="datetimeFigureOut">
              <a:rPr lang="en-US" smtClean="0"/>
              <a:t>9/11/18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52951B3-13CD-43FE-8CCC-7BF63B87D2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96AE99B-DE0F-46A4-A6D7-3BDC50AF88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28019"/>
            <a:ext cx="2743200" cy="365125"/>
          </a:xfrm>
          <a:prstGeom prst="rect">
            <a:avLst/>
          </a:prstGeom>
        </p:spPr>
        <p:txBody>
          <a:bodyPr/>
          <a:lstStyle/>
          <a:p>
            <a:fld id="{54D3202F-D28F-4D4A-91A9-D6A9E027BC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59692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46F8D6-E68D-4849-A6CE-47C897FEE4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BFEE396-A8DF-4FC6-BE39-B9ED3B2C0E4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896C616-37A5-4FF2-8CE0-A636282C1B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DDE97C-84FD-49C0-9298-C71840CA1C81}" type="datetimeFigureOut">
              <a:rPr lang="en-US" smtClean="0"/>
              <a:t>9/11/18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9C4B2B0-D3E0-418C-A390-D52F0F3F85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12223" y="6527677"/>
            <a:ext cx="3777762" cy="365125"/>
          </a:xfrm>
          <a:prstGeom prst="rect">
            <a:avLst/>
          </a:prstGeom>
        </p:spPr>
        <p:txBody>
          <a:bodyPr/>
          <a:lstStyle>
            <a:lvl1pPr>
              <a:defRPr sz="1050"/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6E10802-4B6D-4D68-BA1B-197063DE6A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28019"/>
            <a:ext cx="2743200" cy="365125"/>
          </a:xfrm>
          <a:prstGeom prst="rect">
            <a:avLst/>
          </a:prstGeom>
        </p:spPr>
        <p:txBody>
          <a:bodyPr/>
          <a:lstStyle/>
          <a:p>
            <a:fld id="{54D3202F-D28F-4D4A-91A9-D6A9E027BC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08044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C324E0-22E5-4167-9193-E90A5525BC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4FF7EB6-21A9-4CDF-9FC0-01E1297C1CC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392FF44-90A8-4E0F-9A9E-C948F10748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DDE97C-84FD-49C0-9298-C71840CA1C81}" type="datetimeFigureOut">
              <a:rPr lang="en-US" smtClean="0"/>
              <a:t>9/11/18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91B439A-FACE-4BCE-86D3-58CD06D991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7655778-05FB-4200-A027-DCDDAD7343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28019"/>
            <a:ext cx="2743200" cy="365125"/>
          </a:xfrm>
          <a:prstGeom prst="rect">
            <a:avLst/>
          </a:prstGeom>
        </p:spPr>
        <p:txBody>
          <a:bodyPr/>
          <a:lstStyle/>
          <a:p>
            <a:fld id="{54D3202F-D28F-4D4A-91A9-D6A9E027BC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65261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A3198E-4D60-4332-BC20-2DC64C5D7D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00DC28E-0C23-4F5F-8016-2AFF83502AF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76CF608-125B-48E7-A384-6371EE20A7F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89E9EDD-9E2E-4A64-9147-6BD6AA960C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DDE97C-84FD-49C0-9298-C71840CA1C81}" type="datetimeFigureOut">
              <a:rPr lang="en-US" smtClean="0"/>
              <a:t>9/11/18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61A72CD-407A-4664-9069-73443A023E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B69EDBB-1F2A-454C-972F-CDD0CD3103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28019"/>
            <a:ext cx="2743200" cy="365125"/>
          </a:xfrm>
          <a:prstGeom prst="rect">
            <a:avLst/>
          </a:prstGeom>
        </p:spPr>
        <p:txBody>
          <a:bodyPr/>
          <a:lstStyle/>
          <a:p>
            <a:fld id="{54D3202F-D28F-4D4A-91A9-D6A9E027BC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51516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EF3C60-3A6D-4728-B6FB-9086139DB6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E1D4AE8-F580-4802-9FC6-EBA203E9B04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511DECF-6F99-4F3D-A9DB-3A0F636EF4E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11A257F-B988-4402-A204-401A6FD380C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FF7694E-05DC-46D6-81FD-C674953B139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F6884E0-660E-4905-B81E-0E1FDC1119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DDE97C-84FD-49C0-9298-C71840CA1C81}" type="datetimeFigureOut">
              <a:rPr lang="en-US" smtClean="0"/>
              <a:t>9/11/18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69650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805EBE-9644-4DC7-BD6C-B1C8AD08CE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6F353F4-CDFD-4AFC-B1EC-7BCA9C9A7C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DDE97C-84FD-49C0-9298-C71840CA1C81}" type="datetimeFigureOut">
              <a:rPr lang="en-US" smtClean="0"/>
              <a:t>9/11/18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3777DF4-490F-4B6A-82A3-F633D6C37D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0EA1319-E9C7-4118-B447-59D761CFFA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28019"/>
            <a:ext cx="2743200" cy="365125"/>
          </a:xfrm>
          <a:prstGeom prst="rect">
            <a:avLst/>
          </a:prstGeom>
        </p:spPr>
        <p:txBody>
          <a:bodyPr/>
          <a:lstStyle/>
          <a:p>
            <a:fld id="{54D3202F-D28F-4D4A-91A9-D6A9E027BC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58808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0BC10A9-88B5-4A67-AF46-2B201B537C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DDE97C-84FD-49C0-9298-C71840CA1C81}" type="datetimeFigureOut">
              <a:rPr lang="en-US" smtClean="0"/>
              <a:t>9/11/18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CC528C3-04AD-4B36-8767-B552B4EE86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74F5FB1-BE24-4F51-84E7-A9FE4E9CDB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28019"/>
            <a:ext cx="2743200" cy="365125"/>
          </a:xfrm>
          <a:prstGeom prst="rect">
            <a:avLst/>
          </a:prstGeom>
        </p:spPr>
        <p:txBody>
          <a:bodyPr/>
          <a:lstStyle/>
          <a:p>
            <a:fld id="{54D3202F-D28F-4D4A-91A9-D6A9E027BC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83825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BFAC12-5B98-448F-816E-77D927A1F2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99CBDC8-AAED-4202-84B7-3AC07D2BC84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DE250E5-3CDA-4CE6-8B8F-A5E35A1B274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6CDF1F8-AE42-4594-9A24-7919DA86C9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DDE97C-84FD-49C0-9298-C71840CA1C81}" type="datetimeFigureOut">
              <a:rPr lang="en-US" smtClean="0"/>
              <a:t>9/11/18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ACD875E-948F-4134-B32E-A8719567AE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637F708-CE43-45E9-9627-5D5702D3C6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28019"/>
            <a:ext cx="2743200" cy="365125"/>
          </a:xfrm>
          <a:prstGeom prst="rect">
            <a:avLst/>
          </a:prstGeom>
        </p:spPr>
        <p:txBody>
          <a:bodyPr/>
          <a:lstStyle/>
          <a:p>
            <a:fld id="{54D3202F-D28F-4D4A-91A9-D6A9E027BC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99017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803578-784A-4EA8-9FEF-B43D51AB86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D2D0F2E-4119-4D33-9FAA-5A91C34CEA2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B771A1C-FCC6-43A2-AA5C-9EA966CA449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5914ED4-FB39-49D2-B983-1630B07AF4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DDE97C-84FD-49C0-9298-C71840CA1C81}" type="datetimeFigureOut">
              <a:rPr lang="en-US" smtClean="0"/>
              <a:t>9/11/18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3820EBF-B1D6-4AEA-881E-3787E5CCFF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B9626FD-09BB-495A-B558-B372C708BA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28019"/>
            <a:ext cx="2743200" cy="365125"/>
          </a:xfrm>
          <a:prstGeom prst="rect">
            <a:avLst/>
          </a:prstGeom>
        </p:spPr>
        <p:txBody>
          <a:bodyPr/>
          <a:lstStyle/>
          <a:p>
            <a:fld id="{54D3202F-D28F-4D4A-91A9-D6A9E027BC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97621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22DE211-3ECD-4249-923D-1C182E6620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231C392-5B10-4986-8448-CFC587504F8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3CC56C4-38AB-4DFD-9D8F-9207BCC12E1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179278" y="6515100"/>
            <a:ext cx="4533900" cy="3429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© copyright 2017. AIMHigh International, LLC. All Rights Reserved</a:t>
            </a:r>
          </a:p>
          <a:p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606318FC-9EC6-41C8-8E5C-BFEABD30E996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49037" y="6049107"/>
            <a:ext cx="760901" cy="7609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04422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hyperlink" Target="https://youtu.be/-f7E9hO2AxY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24">
            <a:extLst>
              <a:ext uri="{FF2B5EF4-FFF2-40B4-BE49-F238E27FC236}">
                <a16:creationId xmlns:a16="http://schemas.microsoft.com/office/drawing/2014/main" id="{3B9F783B-E2F5-465F-9F0A-206F38C1F76E}"/>
              </a:ext>
            </a:extLst>
          </p:cNvPr>
          <p:cNvSpPr/>
          <p:nvPr/>
        </p:nvSpPr>
        <p:spPr>
          <a:xfrm>
            <a:off x="553915" y="3414346"/>
            <a:ext cx="11227778" cy="1582615"/>
          </a:xfrm>
          <a:prstGeom prst="rect">
            <a:avLst/>
          </a:prstGeom>
          <a:solidFill>
            <a:srgbClr val="FF990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16AE0AF6-33BE-4169-964D-D043B3855BE2}"/>
              </a:ext>
            </a:extLst>
          </p:cNvPr>
          <p:cNvSpPr/>
          <p:nvPr/>
        </p:nvSpPr>
        <p:spPr>
          <a:xfrm>
            <a:off x="0" y="1512276"/>
            <a:ext cx="9126416" cy="1582615"/>
          </a:xfrm>
          <a:prstGeom prst="rect">
            <a:avLst/>
          </a:prstGeom>
          <a:solidFill>
            <a:srgbClr val="00206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B5713E83-0C15-426F-AF2A-55DF41B69883}"/>
              </a:ext>
            </a:extLst>
          </p:cNvPr>
          <p:cNvSpPr txBox="1">
            <a:spLocks/>
          </p:cNvSpPr>
          <p:nvPr/>
        </p:nvSpPr>
        <p:spPr>
          <a:xfrm>
            <a:off x="408951" y="1883020"/>
            <a:ext cx="8039100" cy="914399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6600" b="1" dirty="0">
                <a:solidFill>
                  <a:schemeClr val="bg1"/>
                </a:solidFill>
                <a:latin typeface="Arial Narrow" panose="020B0606020202030204" pitchFamily="34" charset="0"/>
              </a:rPr>
              <a:t>ESCAPING COMFORT: </a:t>
            </a:r>
            <a:endParaRPr lang="en-US" sz="6600" b="1" spc="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Narrow" panose="020B0606020202030204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8B0D460-8DF0-4F15-BB28-A6F01A3BE30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140982" y="3414346"/>
            <a:ext cx="9640711" cy="1372515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r>
              <a:rPr lang="en-US" sz="6600" b="1" dirty="0">
                <a:solidFill>
                  <a:schemeClr val="bg1"/>
                </a:solidFill>
                <a:latin typeface="Arial Narrow" panose="020B0606020202030204" pitchFamily="34" charset="0"/>
              </a:rPr>
              <a:t>NEW LEVELS</a:t>
            </a:r>
          </a:p>
        </p:txBody>
      </p:sp>
    </p:spTree>
    <p:extLst>
      <p:ext uri="{BB962C8B-B14F-4D97-AF65-F5344CB8AC3E}">
        <p14:creationId xmlns:p14="http://schemas.microsoft.com/office/powerpoint/2010/main" val="263431557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091F8550-446F-46D5-A003-38BBC621C1D3}"/>
              </a:ext>
            </a:extLst>
          </p:cNvPr>
          <p:cNvSpPr/>
          <p:nvPr/>
        </p:nvSpPr>
        <p:spPr>
          <a:xfrm>
            <a:off x="0" y="219471"/>
            <a:ext cx="12090400" cy="1237212"/>
          </a:xfrm>
          <a:prstGeom prst="rect">
            <a:avLst/>
          </a:prstGeom>
          <a:solidFill>
            <a:srgbClr val="FF990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C22EA40-0CE1-4B7B-8724-B5314239A8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6700" y="219471"/>
            <a:ext cx="11620500" cy="1325563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algn="ctr"/>
            <a:r>
              <a:rPr lang="en-US" sz="5400" b="1" dirty="0">
                <a:solidFill>
                  <a:schemeClr val="bg1"/>
                </a:solidFill>
                <a:latin typeface="Arial Narrow" panose="020B0606020202030204" pitchFamily="34" charset="0"/>
              </a:rPr>
              <a:t>EMPOWERMENT AFFIRMATION: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805466AF-F404-4481-90E4-8A1AF3D92B8D}"/>
              </a:ext>
            </a:extLst>
          </p:cNvPr>
          <p:cNvSpPr/>
          <p:nvPr/>
        </p:nvSpPr>
        <p:spPr>
          <a:xfrm>
            <a:off x="187569" y="411787"/>
            <a:ext cx="11507719" cy="808892"/>
          </a:xfrm>
          <a:prstGeom prst="rect">
            <a:avLst/>
          </a:prstGeom>
          <a:noFill/>
          <a:ln w="9525" cap="flat" cmpd="sng" algn="ctr">
            <a:solidFill>
              <a:srgbClr val="00206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3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5A9FE089-CA57-4CCD-ACE8-30F252315B6B}"/>
              </a:ext>
            </a:extLst>
          </p:cNvPr>
          <p:cNvSpPr txBox="1"/>
          <p:nvPr/>
        </p:nvSpPr>
        <p:spPr>
          <a:xfrm>
            <a:off x="2701463" y="1798896"/>
            <a:ext cx="6479930" cy="60016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We are women with </a:t>
            </a:r>
            <a:r>
              <a:rPr lang="en-US" altLang="en-US" sz="2000" b="1" dirty="0">
                <a:solidFill>
                  <a:srgbClr val="660066"/>
                </a:solidFill>
                <a:latin typeface="Arial Narrow" panose="020B0606020202030204" pitchFamily="34" charset="0"/>
                <a:sym typeface="Lora" charset="0"/>
              </a:rPr>
              <a:t>Ambition, Inspiration </a:t>
            </a:r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and</a:t>
            </a:r>
            <a:r>
              <a:rPr lang="en-US" altLang="en-US" sz="2000" b="1" dirty="0">
                <a:solidFill>
                  <a:schemeClr val="bg1"/>
                </a:solidFill>
                <a:latin typeface="Arial Narrow" panose="020B0606020202030204" pitchFamily="34" charset="0"/>
                <a:sym typeface="Lora" charset="0"/>
              </a:rPr>
              <a:t> </a:t>
            </a:r>
            <a:r>
              <a:rPr lang="en-US" altLang="en-US" sz="2000" b="1" dirty="0">
                <a:solidFill>
                  <a:srgbClr val="660066"/>
                </a:solidFill>
                <a:latin typeface="Arial Narrow" panose="020B0606020202030204" pitchFamily="34" charset="0"/>
                <a:sym typeface="Lora" charset="0"/>
              </a:rPr>
              <a:t>Motivation</a:t>
            </a:r>
          </a:p>
          <a:p>
            <a:pPr algn="ctr"/>
            <a:endParaRPr lang="en-US" altLang="en-US" sz="2000" b="1" i="1" dirty="0">
              <a:solidFill>
                <a:schemeClr val="bg1"/>
              </a:solidFill>
              <a:latin typeface="Arial Narrow" panose="020B0606020202030204" pitchFamily="34" charset="0"/>
              <a:sym typeface="Lora" charset="0"/>
            </a:endParaRPr>
          </a:p>
          <a:p>
            <a:pPr algn="ctr"/>
            <a:r>
              <a:rPr lang="en-US" altLang="en-US" sz="2000" b="1" dirty="0">
                <a:solidFill>
                  <a:schemeClr val="tx1"/>
                </a:solidFill>
                <a:latin typeface="Arial Narrow" panose="020B0606020202030204" pitchFamily="34" charset="0"/>
                <a:sym typeface="Lora" charset="0"/>
              </a:rPr>
              <a:t>Our Attitudes and Actions will transform our nation.</a:t>
            </a:r>
          </a:p>
          <a:p>
            <a:pPr algn="ctr"/>
            <a:endParaRPr lang="en-US" altLang="en-US" sz="2000" b="1" dirty="0">
              <a:solidFill>
                <a:schemeClr val="bg1"/>
              </a:solidFill>
              <a:latin typeface="Arial Narrow" panose="020B0606020202030204" pitchFamily="34" charset="0"/>
              <a:sym typeface="Lora" charset="0"/>
            </a:endParaRPr>
          </a:p>
          <a:p>
            <a:pPr algn="ctr"/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We are women with </a:t>
            </a:r>
            <a:r>
              <a:rPr lang="en-US" altLang="en-US" sz="2000" b="1" dirty="0">
                <a:solidFill>
                  <a:srgbClr val="660066"/>
                </a:solidFill>
                <a:latin typeface="Arial Narrow" panose="020B0606020202030204" pitchFamily="34" charset="0"/>
                <a:sym typeface="Lora" charset="0"/>
              </a:rPr>
              <a:t>Competence, Confidence </a:t>
            </a:r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and</a:t>
            </a:r>
            <a:r>
              <a:rPr lang="en-US" altLang="en-US" sz="2000" b="1" dirty="0">
                <a:solidFill>
                  <a:schemeClr val="bg1"/>
                </a:solidFill>
                <a:latin typeface="Arial Narrow" panose="020B0606020202030204" pitchFamily="34" charset="0"/>
                <a:sym typeface="Lora" charset="0"/>
              </a:rPr>
              <a:t> </a:t>
            </a:r>
            <a:r>
              <a:rPr lang="en-US" altLang="en-US" sz="2000" b="1" dirty="0">
                <a:solidFill>
                  <a:srgbClr val="660066"/>
                </a:solidFill>
                <a:latin typeface="Arial Narrow" panose="020B0606020202030204" pitchFamily="34" charset="0"/>
                <a:sym typeface="Lora" charset="0"/>
              </a:rPr>
              <a:t>Character</a:t>
            </a:r>
          </a:p>
          <a:p>
            <a:pPr algn="ctr"/>
            <a:endParaRPr lang="en-US" altLang="en-US" sz="2000" b="1" dirty="0">
              <a:solidFill>
                <a:srgbClr val="85B4D9"/>
              </a:solidFill>
              <a:latin typeface="Arial Narrow" panose="020B0606020202030204" pitchFamily="34" charset="0"/>
              <a:sym typeface="Lora" charset="0"/>
            </a:endParaRPr>
          </a:p>
          <a:p>
            <a:pPr algn="ctr"/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We walk with </a:t>
            </a:r>
            <a:r>
              <a:rPr lang="en-US" altLang="en-US" sz="2000" b="1" dirty="0">
                <a:solidFill>
                  <a:srgbClr val="660066"/>
                </a:solidFill>
                <a:latin typeface="Arial Narrow" panose="020B0606020202030204" pitchFamily="34" charset="0"/>
                <a:sym typeface="Lora" charset="0"/>
              </a:rPr>
              <a:t>Integrity, while leaving a Legacy.</a:t>
            </a:r>
          </a:p>
          <a:p>
            <a:pPr algn="ctr"/>
            <a:endParaRPr lang="en-US" altLang="en-US" sz="2000" b="1" dirty="0">
              <a:solidFill>
                <a:srgbClr val="FFFFFF"/>
              </a:solidFill>
              <a:latin typeface="Arial Narrow" panose="020B0606020202030204" pitchFamily="34" charset="0"/>
              <a:sym typeface="Lora" charset="0"/>
            </a:endParaRPr>
          </a:p>
          <a:p>
            <a:pPr algn="ctr"/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We are </a:t>
            </a:r>
            <a:r>
              <a:rPr lang="en-US" altLang="en-US" sz="2000" b="1" dirty="0">
                <a:solidFill>
                  <a:srgbClr val="660066"/>
                </a:solidFill>
                <a:latin typeface="Arial Narrow" panose="020B0606020202030204" pitchFamily="34" charset="0"/>
                <a:sym typeface="Lora" charset="0"/>
              </a:rPr>
              <a:t>Engaged, Educated </a:t>
            </a:r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and </a:t>
            </a:r>
            <a:r>
              <a:rPr lang="en-US" altLang="en-US" sz="2000" b="1" dirty="0">
                <a:solidFill>
                  <a:srgbClr val="660066"/>
                </a:solidFill>
                <a:latin typeface="Arial Narrow" panose="020B0606020202030204" pitchFamily="34" charset="0"/>
                <a:sym typeface="Lora" charset="0"/>
              </a:rPr>
              <a:t>Empowered</a:t>
            </a:r>
          </a:p>
          <a:p>
            <a:pPr algn="ctr"/>
            <a:endParaRPr lang="en-US" altLang="en-US" sz="2000" b="1" dirty="0">
              <a:solidFill>
                <a:srgbClr val="85B4D9"/>
              </a:solidFill>
              <a:latin typeface="Arial Narrow" panose="020B0606020202030204" pitchFamily="34" charset="0"/>
              <a:sym typeface="Lora" charset="0"/>
            </a:endParaRPr>
          </a:p>
          <a:p>
            <a:pPr algn="ctr"/>
            <a:r>
              <a:rPr lang="en-US" altLang="en-US" sz="2000" b="1" dirty="0">
                <a:solidFill>
                  <a:srgbClr val="660066"/>
                </a:solidFill>
                <a:latin typeface="Arial Narrow" panose="020B0606020202030204" pitchFamily="34" charset="0"/>
                <a:sym typeface="Lora" charset="0"/>
              </a:rPr>
              <a:t>Endurance</a:t>
            </a:r>
            <a:r>
              <a:rPr lang="en-US" altLang="en-US" sz="2000" b="1" dirty="0">
                <a:solidFill>
                  <a:schemeClr val="bg1"/>
                </a:solidFill>
                <a:latin typeface="Arial Narrow" panose="020B0606020202030204" pitchFamily="34" charset="0"/>
                <a:sym typeface="Lora" charset="0"/>
              </a:rPr>
              <a:t> </a:t>
            </a:r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and</a:t>
            </a:r>
            <a:r>
              <a:rPr lang="en-US" altLang="en-US" sz="2000" b="1" dirty="0">
                <a:solidFill>
                  <a:schemeClr val="bg1"/>
                </a:solidFill>
                <a:latin typeface="Arial Narrow" panose="020B0606020202030204" pitchFamily="34" charset="0"/>
                <a:sym typeface="Lora" charset="0"/>
              </a:rPr>
              <a:t> </a:t>
            </a:r>
            <a:r>
              <a:rPr lang="en-US" altLang="en-US" sz="2000" b="1" dirty="0">
                <a:solidFill>
                  <a:srgbClr val="660066"/>
                </a:solidFill>
                <a:latin typeface="Arial Narrow" panose="020B0606020202030204" pitchFamily="34" charset="0"/>
                <a:sym typeface="Lora" charset="0"/>
              </a:rPr>
              <a:t>Wisdom</a:t>
            </a:r>
            <a:r>
              <a:rPr lang="en-US" altLang="en-US" sz="2000" b="1" dirty="0">
                <a:solidFill>
                  <a:schemeClr val="bg1"/>
                </a:solidFill>
                <a:latin typeface="Arial Narrow" panose="020B0606020202030204" pitchFamily="34" charset="0"/>
                <a:sym typeface="Lora" charset="0"/>
              </a:rPr>
              <a:t> </a:t>
            </a:r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is the Source of our Power</a:t>
            </a:r>
          </a:p>
          <a:p>
            <a:pPr algn="ctr"/>
            <a:endParaRPr lang="en-US" altLang="en-US" sz="2000" b="1" dirty="0">
              <a:solidFill>
                <a:schemeClr val="bg1"/>
              </a:solidFill>
              <a:latin typeface="Arial Narrow" panose="020B0606020202030204" pitchFamily="34" charset="0"/>
              <a:sym typeface="Lora" charset="0"/>
            </a:endParaRPr>
          </a:p>
          <a:p>
            <a:pPr algn="ctr"/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We are </a:t>
            </a:r>
            <a:r>
              <a:rPr lang="en-US" altLang="en-US" sz="2000" b="1" dirty="0">
                <a:solidFill>
                  <a:srgbClr val="660066"/>
                </a:solidFill>
                <a:latin typeface="Arial Narrow" panose="020B0606020202030204" pitchFamily="34" charset="0"/>
                <a:sym typeface="Lora" charset="0"/>
              </a:rPr>
              <a:t>Women of Significance</a:t>
            </a:r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, living this </a:t>
            </a:r>
            <a:r>
              <a:rPr lang="en-US" altLang="en-US" sz="2000" b="1" dirty="0">
                <a:solidFill>
                  <a:srgbClr val="660066"/>
                </a:solidFill>
                <a:latin typeface="Arial Narrow" panose="020B0606020202030204" pitchFamily="34" charset="0"/>
                <a:sym typeface="Lora" charset="0"/>
              </a:rPr>
              <a:t>life by Design</a:t>
            </a:r>
          </a:p>
          <a:p>
            <a:pPr algn="ctr"/>
            <a:endParaRPr lang="en-US" altLang="en-US" sz="2000" b="1" dirty="0">
              <a:solidFill>
                <a:schemeClr val="bg1"/>
              </a:solidFill>
              <a:latin typeface="Arial Narrow" panose="020B0606020202030204" pitchFamily="34" charset="0"/>
              <a:sym typeface="Lora" charset="0"/>
            </a:endParaRPr>
          </a:p>
          <a:p>
            <a:pPr algn="ctr"/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We move </a:t>
            </a:r>
            <a:r>
              <a:rPr lang="en-US" altLang="en-US" sz="2000" b="1" dirty="0">
                <a:solidFill>
                  <a:srgbClr val="660066"/>
                </a:solidFill>
                <a:latin typeface="Arial Narrow" panose="020B0606020202030204" pitchFamily="34" charset="0"/>
                <a:sym typeface="Lora" charset="0"/>
              </a:rPr>
              <a:t>forward together, “All Women Unite”</a:t>
            </a:r>
            <a:r>
              <a:rPr lang="en-US" altLang="ja-JP" sz="2000" b="1" dirty="0">
                <a:solidFill>
                  <a:schemeClr val="bg1"/>
                </a:solidFill>
                <a:latin typeface="Arial Narrow" panose="020B0606020202030204" pitchFamily="34" charset="0"/>
                <a:sym typeface="Lora" charset="0"/>
              </a:rPr>
              <a:t>.</a:t>
            </a:r>
          </a:p>
          <a:p>
            <a:pPr algn="ctr"/>
            <a:endParaRPr lang="en-US" altLang="en-US" sz="2400" b="1" dirty="0">
              <a:solidFill>
                <a:schemeClr val="bg1"/>
              </a:solidFill>
              <a:latin typeface="Arial Narrow" panose="020B0606020202030204" pitchFamily="34" charset="0"/>
              <a:sym typeface="Lora" charset="0"/>
            </a:endParaRPr>
          </a:p>
          <a:p>
            <a:pPr algn="ctr"/>
            <a:endParaRPr lang="en-US" altLang="en-US" sz="2000" b="1" dirty="0">
              <a:solidFill>
                <a:schemeClr val="bg1"/>
              </a:solidFill>
              <a:latin typeface="Avenir Book" charset="0"/>
              <a:sym typeface="Lora" charset="0"/>
            </a:endParaRPr>
          </a:p>
          <a:p>
            <a:pPr algn="ctr"/>
            <a:endParaRPr lang="en-US" altLang="en-US" sz="2000" b="1" dirty="0">
              <a:solidFill>
                <a:schemeClr val="bg1"/>
              </a:solidFill>
              <a:latin typeface="Avenir Book" charset="0"/>
              <a:sym typeface="Lora" charset="0"/>
            </a:endParaRPr>
          </a:p>
          <a:p>
            <a:pPr algn="ctr"/>
            <a:endParaRPr lang="en-US" altLang="en-US" sz="2000" b="1" dirty="0">
              <a:solidFill>
                <a:srgbClr val="85B4D9"/>
              </a:solidFill>
              <a:latin typeface="Avenir Book" charset="0"/>
              <a:sym typeface="Lora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769D9901-1CCD-4F66-8470-52940242D35B}"/>
              </a:ext>
            </a:extLst>
          </p:cNvPr>
          <p:cNvSpPr txBox="1"/>
          <p:nvPr/>
        </p:nvSpPr>
        <p:spPr>
          <a:xfrm>
            <a:off x="8150469" y="6627176"/>
            <a:ext cx="344658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en-US" sz="800" dirty="0"/>
              <a:t>© Copyright 2017. AIMHigh Empowerment Institute Inc. All Rights Reserved</a:t>
            </a:r>
          </a:p>
          <a:p>
            <a:endParaRPr lang="en-US" sz="800" dirty="0"/>
          </a:p>
        </p:txBody>
      </p:sp>
    </p:spTree>
    <p:extLst>
      <p:ext uri="{BB962C8B-B14F-4D97-AF65-F5344CB8AC3E}">
        <p14:creationId xmlns:p14="http://schemas.microsoft.com/office/powerpoint/2010/main" val="204953601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091F8550-446F-46D5-A003-38BBC621C1D3}"/>
              </a:ext>
            </a:extLst>
          </p:cNvPr>
          <p:cNvSpPr/>
          <p:nvPr/>
        </p:nvSpPr>
        <p:spPr>
          <a:xfrm>
            <a:off x="0" y="219471"/>
            <a:ext cx="9126416" cy="1237212"/>
          </a:xfrm>
          <a:prstGeom prst="rect">
            <a:avLst/>
          </a:prstGeom>
          <a:solidFill>
            <a:srgbClr val="00206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C22EA40-0CE1-4B7B-8724-B5314239A8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6699" y="175295"/>
            <a:ext cx="7602415" cy="1325563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r>
              <a:rPr lang="en-US" sz="5400" b="1" dirty="0">
                <a:solidFill>
                  <a:schemeClr val="bg1"/>
                </a:solidFill>
                <a:latin typeface="Arial Narrow" panose="020B0606020202030204" pitchFamily="34" charset="0"/>
              </a:rPr>
              <a:t>SESSION OBJECTIVES: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B500C49-862D-4464-9DBA-AF0B470012F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6699" y="2045859"/>
            <a:ext cx="11270545" cy="3496985"/>
          </a:xfrm>
        </p:spPr>
        <p:txBody>
          <a:bodyPr>
            <a:normAutofit/>
          </a:bodyPr>
          <a:lstStyle/>
          <a:p>
            <a:pPr fontAlgn="base"/>
            <a:r>
              <a:rPr lang="en-US" dirty="0">
                <a:latin typeface="Arial Narrow" panose="020B0604020202020204" pitchFamily="34" charset="0"/>
                <a:cs typeface="Arial Narrow" panose="020B0604020202020204" pitchFamily="34" charset="0"/>
              </a:rPr>
              <a:t>Help members understand the danger of comfort zones</a:t>
            </a:r>
          </a:p>
          <a:p>
            <a:pPr fontAlgn="base">
              <a:lnSpc>
                <a:spcPct val="150000"/>
              </a:lnSpc>
            </a:pPr>
            <a:r>
              <a:rPr lang="en-US" dirty="0">
                <a:latin typeface="Arial Narrow" panose="020B0604020202020204" pitchFamily="34" charset="0"/>
                <a:cs typeface="Arial Narrow" panose="020B0604020202020204" pitchFamily="34" charset="0"/>
              </a:rPr>
              <a:t>Establish the need for education beyond the classroom</a:t>
            </a:r>
          </a:p>
          <a:p>
            <a:pPr fontAlgn="base">
              <a:lnSpc>
                <a:spcPct val="150000"/>
              </a:lnSpc>
            </a:pPr>
            <a:r>
              <a:rPr lang="en-US" dirty="0">
                <a:latin typeface="Arial Narrow" panose="020B0604020202020204" pitchFamily="34" charset="0"/>
                <a:cs typeface="Arial Narrow" panose="020B0604020202020204" pitchFamily="34" charset="0"/>
              </a:rPr>
              <a:t>Be exposed to conferences, symposiums, seminars etc.</a:t>
            </a:r>
          </a:p>
          <a:p>
            <a:pPr fontAlgn="base">
              <a:lnSpc>
                <a:spcPct val="150000"/>
              </a:lnSpc>
            </a:pPr>
            <a:r>
              <a:rPr lang="en-US" dirty="0">
                <a:latin typeface="Arial Narrow" panose="020B0604020202020204" pitchFamily="34" charset="0"/>
                <a:cs typeface="Arial Narrow" panose="020B0604020202020204" pitchFamily="34" charset="0"/>
              </a:rPr>
              <a:t>Develop cultural competency as an imperative for professionals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805466AF-F404-4481-90E4-8A1AF3D92B8D}"/>
              </a:ext>
            </a:extLst>
          </p:cNvPr>
          <p:cNvSpPr/>
          <p:nvPr/>
        </p:nvSpPr>
        <p:spPr>
          <a:xfrm>
            <a:off x="187570" y="411787"/>
            <a:ext cx="8543192" cy="808892"/>
          </a:xfrm>
          <a:prstGeom prst="rect">
            <a:avLst/>
          </a:prstGeom>
          <a:noFill/>
          <a:ln w="9525" cap="flat" cmpd="sng" algn="ctr">
            <a:solidFill>
              <a:schemeClr val="accent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3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572411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091F8550-446F-46D5-A003-38BBC621C1D3}"/>
              </a:ext>
            </a:extLst>
          </p:cNvPr>
          <p:cNvSpPr/>
          <p:nvPr/>
        </p:nvSpPr>
        <p:spPr>
          <a:xfrm>
            <a:off x="0" y="219471"/>
            <a:ext cx="9126416" cy="1237212"/>
          </a:xfrm>
          <a:prstGeom prst="rect">
            <a:avLst/>
          </a:prstGeom>
          <a:solidFill>
            <a:srgbClr val="FF990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C22EA40-0CE1-4B7B-8724-B5314239A8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6700" y="175295"/>
            <a:ext cx="6459415" cy="1325563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r>
              <a:rPr lang="en-US" sz="5400" b="1" dirty="0">
                <a:solidFill>
                  <a:srgbClr val="002060"/>
                </a:solidFill>
                <a:latin typeface="Arial Narrow" panose="020B0606020202030204" pitchFamily="34" charset="0"/>
              </a:rPr>
              <a:t>LET’S CONNECT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805466AF-F404-4481-90E4-8A1AF3D92B8D}"/>
              </a:ext>
            </a:extLst>
          </p:cNvPr>
          <p:cNvSpPr/>
          <p:nvPr/>
        </p:nvSpPr>
        <p:spPr>
          <a:xfrm>
            <a:off x="187570" y="411787"/>
            <a:ext cx="8543192" cy="808892"/>
          </a:xfrm>
          <a:prstGeom prst="rect">
            <a:avLst/>
          </a:prstGeom>
          <a:noFill/>
          <a:ln w="9525" cap="flat" cmpd="sng" algn="ctr">
            <a:solidFill>
              <a:srgbClr val="00206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3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1285F86-EAC1-42C5-90B9-F75A7DAAACD5}"/>
              </a:ext>
            </a:extLst>
          </p:cNvPr>
          <p:cNvSpPr txBox="1"/>
          <p:nvPr/>
        </p:nvSpPr>
        <p:spPr>
          <a:xfrm>
            <a:off x="187570" y="1982504"/>
            <a:ext cx="86135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  <a:t>ICEBREAKER: </a:t>
            </a:r>
            <a:r>
              <a:rPr lang="en-US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  <a:t>The Diversity Walk 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DA2AFCA1-DFB6-4BED-AB0C-DD65915D20A8}"/>
              </a:ext>
            </a:extLst>
          </p:cNvPr>
          <p:cNvSpPr txBox="1"/>
          <p:nvPr/>
        </p:nvSpPr>
        <p:spPr>
          <a:xfrm>
            <a:off x="375301" y="2505724"/>
            <a:ext cx="8594597" cy="196893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3200" b="1" dirty="0">
                <a:solidFill>
                  <a:srgbClr val="002060"/>
                </a:solidFill>
                <a:latin typeface="Arial Narrow" panose="020B0604020202020204" pitchFamily="34" charset="0"/>
                <a:cs typeface="Arial Narrow" panose="020B0604020202020204" pitchFamily="34" charset="0"/>
              </a:rPr>
              <a:t>Needed: </a:t>
            </a:r>
            <a:r>
              <a:rPr lang="en-US" sz="3200" dirty="0">
                <a:solidFill>
                  <a:srgbClr val="002060"/>
                </a:solidFill>
                <a:latin typeface="Arial Narrow" panose="020B0604020202020204" pitchFamily="34" charset="0"/>
                <a:cs typeface="Arial Narrow" panose="020B0604020202020204" pitchFamily="34" charset="0"/>
              </a:rPr>
              <a:t>2 volunteers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200" dirty="0">
                <a:solidFill>
                  <a:srgbClr val="002060"/>
                </a:solidFill>
                <a:latin typeface="Arial Narrow" panose="020B0604020202020204" pitchFamily="34" charset="0"/>
                <a:cs typeface="Arial Narrow" panose="020B0604020202020204" pitchFamily="34" charset="0"/>
              </a:rPr>
              <a:t>Name things that are different about the 2 volunteers </a:t>
            </a:r>
          </a:p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3200" dirty="0">
                <a:solidFill>
                  <a:srgbClr val="002060"/>
                </a:solidFill>
                <a:latin typeface="Arial Narrow" panose="020B0604020202020204" pitchFamily="34" charset="0"/>
                <a:cs typeface="Arial Narrow" panose="020B0604020202020204" pitchFamily="34" charset="0"/>
              </a:rPr>
              <a:t>Name things that are similar about the 2 volunteers 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9624F83-43B1-D544-9E86-A602FE9E9EF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6932" y="4319012"/>
            <a:ext cx="9801207" cy="2450302"/>
          </a:xfrm>
          <a:prstGeom prst="rect">
            <a:avLst/>
          </a:prstGeom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72252585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091F8550-446F-46D5-A003-38BBC621C1D3}"/>
              </a:ext>
            </a:extLst>
          </p:cNvPr>
          <p:cNvSpPr/>
          <p:nvPr/>
        </p:nvSpPr>
        <p:spPr>
          <a:xfrm>
            <a:off x="0" y="219471"/>
            <a:ext cx="12090400" cy="1237212"/>
          </a:xfrm>
          <a:prstGeom prst="rect">
            <a:avLst/>
          </a:prstGeom>
          <a:solidFill>
            <a:srgbClr val="00206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02060"/>
              </a:solidFill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B8D64AC-8665-4CAD-AC33-4E405B88C401}"/>
              </a:ext>
            </a:extLst>
          </p:cNvPr>
          <p:cNvSpPr/>
          <p:nvPr/>
        </p:nvSpPr>
        <p:spPr>
          <a:xfrm>
            <a:off x="-790223" y="1648999"/>
            <a:ext cx="12485511" cy="12311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dirty="0"/>
          </a:p>
          <a:p>
            <a:pPr lvl="2" fontAlgn="base"/>
            <a:r>
              <a:rPr lang="en-US" sz="2800" dirty="0">
                <a:latin typeface="Arial Narrow" panose="020B0604020202020204" pitchFamily="34" charset="0"/>
                <a:cs typeface="Arial Narrow" panose="020B0604020202020204" pitchFamily="34" charset="0"/>
              </a:rPr>
              <a:t>Education goes beyond what you learn in a classroom. Attending events is a great source for networking and gaining insightful information.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587E694C-3D1B-4854-80AD-3199D5C00460}"/>
              </a:ext>
            </a:extLst>
          </p:cNvPr>
          <p:cNvSpPr/>
          <p:nvPr/>
        </p:nvSpPr>
        <p:spPr>
          <a:xfrm>
            <a:off x="187569" y="411787"/>
            <a:ext cx="11507719" cy="808892"/>
          </a:xfrm>
          <a:prstGeom prst="rect">
            <a:avLst/>
          </a:prstGeom>
          <a:noFill/>
          <a:ln w="9525" cap="flat" cmpd="sng" algn="ctr">
            <a:solidFill>
              <a:schemeClr val="accent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3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69C6539D-4242-4E6B-8C2F-D7EDB16C20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7569" y="204810"/>
            <a:ext cx="12166711" cy="801928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br>
              <a:rPr lang="en-US" sz="3200" dirty="0">
                <a:solidFill>
                  <a:schemeClr val="bg1"/>
                </a:solidFill>
                <a:latin typeface="Arial Narrow" panose="020B0604020202020204" pitchFamily="34" charset="0"/>
                <a:cs typeface="Arial Narrow" panose="020B0604020202020204" pitchFamily="34" charset="0"/>
              </a:rPr>
            </a:br>
            <a:r>
              <a:rPr lang="en-US" sz="3200" b="1" dirty="0">
                <a:solidFill>
                  <a:schemeClr val="bg1"/>
                </a:solidFill>
                <a:latin typeface="Arial Narrow" panose="020B0604020202020204" pitchFamily="34" charset="0"/>
                <a:cs typeface="Arial Narrow" panose="020B0604020202020204" pitchFamily="34" charset="0"/>
              </a:rPr>
              <a:t>WHERE TO MEET NEW PEOPLE &amp; DIVERSIFY YOUR EDUCATION? 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56B120B-8A03-9346-8846-2BF9A4BDB0BA}"/>
              </a:ext>
            </a:extLst>
          </p:cNvPr>
          <p:cNvSpPr txBox="1"/>
          <p:nvPr/>
        </p:nvSpPr>
        <p:spPr>
          <a:xfrm>
            <a:off x="375302" y="3231820"/>
            <a:ext cx="8893781" cy="230383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b="1" u="sng" dirty="0">
                <a:solidFill>
                  <a:srgbClr val="002060"/>
                </a:solidFill>
                <a:latin typeface="Arial Narrow" panose="020B0604020202020204" pitchFamily="34" charset="0"/>
                <a:cs typeface="Arial Narrow" panose="020B0604020202020204" pitchFamily="34" charset="0"/>
              </a:rPr>
              <a:t>Symposium</a:t>
            </a:r>
            <a:r>
              <a:rPr lang="en-US" sz="2000" b="1" dirty="0">
                <a:solidFill>
                  <a:srgbClr val="002060"/>
                </a:solidFill>
                <a:latin typeface="Arial Narrow" panose="020B0604020202020204" pitchFamily="34" charset="0"/>
                <a:cs typeface="Arial Narrow" panose="020B0604020202020204" pitchFamily="34" charset="0"/>
              </a:rPr>
              <a:t>: </a:t>
            </a:r>
            <a:r>
              <a:rPr lang="en-US" sz="2000" dirty="0">
                <a:solidFill>
                  <a:srgbClr val="002060"/>
                </a:solidFill>
                <a:latin typeface="Arial Narrow" panose="020B0604020202020204" pitchFamily="34" charset="0"/>
                <a:cs typeface="Arial Narrow" panose="020B0604020202020204" pitchFamily="34" charset="0"/>
              </a:rPr>
              <a:t>a formal meeting at which several specialists deliver short addresses </a:t>
            </a:r>
          </a:p>
          <a:p>
            <a:r>
              <a:rPr lang="en-US" sz="2000" dirty="0">
                <a:solidFill>
                  <a:srgbClr val="002060"/>
                </a:solidFill>
                <a:latin typeface="Arial Narrow" panose="020B0604020202020204" pitchFamily="34" charset="0"/>
                <a:cs typeface="Arial Narrow" panose="020B0604020202020204" pitchFamily="34" charset="0"/>
              </a:rPr>
              <a:t>     on a topic or related topics. </a:t>
            </a:r>
          </a:p>
          <a:p>
            <a:pPr marL="285750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sz="2000" b="1" u="sng" dirty="0">
                <a:solidFill>
                  <a:srgbClr val="002060"/>
                </a:solidFill>
                <a:latin typeface="Arial Narrow" panose="020B0604020202020204" pitchFamily="34" charset="0"/>
                <a:cs typeface="Arial Narrow" panose="020B0604020202020204" pitchFamily="34" charset="0"/>
              </a:rPr>
              <a:t>Conferences</a:t>
            </a:r>
            <a:r>
              <a:rPr lang="en-US" sz="2000" b="1" dirty="0">
                <a:solidFill>
                  <a:srgbClr val="002060"/>
                </a:solidFill>
                <a:latin typeface="Arial Narrow" panose="020B0604020202020204" pitchFamily="34" charset="0"/>
                <a:cs typeface="Arial Narrow" panose="020B0604020202020204" pitchFamily="34" charset="0"/>
              </a:rPr>
              <a:t>: </a:t>
            </a:r>
            <a:r>
              <a:rPr lang="en-US" sz="2000" dirty="0">
                <a:solidFill>
                  <a:srgbClr val="002060"/>
                </a:solidFill>
                <a:latin typeface="Arial Narrow" panose="020B0604020202020204" pitchFamily="34" charset="0"/>
                <a:cs typeface="Arial Narrow" panose="020B0604020202020204" pitchFamily="34" charset="0"/>
              </a:rPr>
              <a:t>a meeting, often lasting a few days, which is organized on a particular </a:t>
            </a:r>
          </a:p>
          <a:p>
            <a:r>
              <a:rPr lang="en-US" sz="2000" dirty="0">
                <a:solidFill>
                  <a:srgbClr val="002060"/>
                </a:solidFill>
                <a:latin typeface="Arial Narrow" panose="020B0604020202020204" pitchFamily="34" charset="0"/>
                <a:cs typeface="Arial Narrow" panose="020B0604020202020204" pitchFamily="34" charset="0"/>
              </a:rPr>
              <a:t>      subject or to bring together people who have a common interest. </a:t>
            </a:r>
          </a:p>
          <a:p>
            <a:pPr marL="285750" indent="-285750" fontAlgn="base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sz="2000" b="1" u="sng" dirty="0">
                <a:solidFill>
                  <a:srgbClr val="002060"/>
                </a:solidFill>
                <a:latin typeface="Arial Narrow" panose="020B0604020202020204" pitchFamily="34" charset="0"/>
                <a:cs typeface="Arial Narrow" panose="020B0604020202020204" pitchFamily="34" charset="0"/>
              </a:rPr>
              <a:t>Seminar</a:t>
            </a:r>
            <a:r>
              <a:rPr lang="en-US" sz="2000" b="1" dirty="0">
                <a:solidFill>
                  <a:srgbClr val="002060"/>
                </a:solidFill>
                <a:latin typeface="Arial Narrow" panose="020B0604020202020204" pitchFamily="34" charset="0"/>
                <a:cs typeface="Arial Narrow" panose="020B0604020202020204" pitchFamily="34" charset="0"/>
              </a:rPr>
              <a:t>: </a:t>
            </a:r>
            <a:r>
              <a:rPr lang="en-US" sz="2000" dirty="0">
                <a:solidFill>
                  <a:srgbClr val="002060"/>
                </a:solidFill>
                <a:latin typeface="Arial Narrow" panose="020B0604020202020204" pitchFamily="34" charset="0"/>
                <a:cs typeface="Arial Narrow" panose="020B0604020202020204" pitchFamily="34" charset="0"/>
              </a:rPr>
              <a:t>a meeting in which you receive information on and training in a particular subject</a:t>
            </a:r>
            <a:endParaRPr lang="en-US" sz="3200" dirty="0">
              <a:solidFill>
                <a:srgbClr val="002060"/>
              </a:solidFill>
              <a:latin typeface="Arial Narrow" panose="020B0604020202020204" pitchFamily="34" charset="0"/>
              <a:cs typeface="Arial Narrow" panose="020B0604020202020204" pitchFamily="34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A92E09A-FDC3-9A4D-BE99-DCD737524CD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51832" y="2813877"/>
            <a:ext cx="2943456" cy="2943456"/>
          </a:xfrm>
          <a:prstGeom prst="rect">
            <a:avLst/>
          </a:prstGeo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9577148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091F8550-446F-46D5-A003-38BBC621C1D3}"/>
              </a:ext>
            </a:extLst>
          </p:cNvPr>
          <p:cNvSpPr/>
          <p:nvPr/>
        </p:nvSpPr>
        <p:spPr>
          <a:xfrm>
            <a:off x="0" y="252773"/>
            <a:ext cx="9618133" cy="1237212"/>
          </a:xfrm>
          <a:prstGeom prst="rect">
            <a:avLst/>
          </a:prstGeom>
          <a:solidFill>
            <a:srgbClr val="FF990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02060"/>
              </a:solidFill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B8D64AC-8665-4CAD-AC33-4E405B88C401}"/>
              </a:ext>
            </a:extLst>
          </p:cNvPr>
          <p:cNvSpPr/>
          <p:nvPr/>
        </p:nvSpPr>
        <p:spPr>
          <a:xfrm>
            <a:off x="-587022" y="2518160"/>
            <a:ext cx="6050136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sz="2000" dirty="0">
              <a:latin typeface="Arial Narrow" panose="020B0604020202020204" pitchFamily="34" charset="0"/>
              <a:cs typeface="Arial Narrow" panose="020B0604020202020204" pitchFamily="34" charset="0"/>
            </a:endParaRPr>
          </a:p>
          <a:p>
            <a:pPr lvl="2" fontAlgn="base"/>
            <a:r>
              <a:rPr lang="en-US" sz="2800" dirty="0">
                <a:latin typeface="Arial Narrow" panose="020B0604020202020204" pitchFamily="34" charset="0"/>
                <a:cs typeface="Arial Narrow" panose="020B0604020202020204" pitchFamily="34" charset="0"/>
              </a:rPr>
              <a:t>Connecting with diverse people and attending diverse types of events will give them exposure to various people and cultures while helping them to become more well-rounded.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69C6539D-4242-4E6B-8C2F-D7EDB16C20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7570" y="418751"/>
            <a:ext cx="9295098" cy="801928"/>
          </a:xfrm>
          <a:ln>
            <a:solidFill>
              <a:srgbClr val="00206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r>
              <a:rPr lang="en-US" b="1" dirty="0">
                <a:solidFill>
                  <a:srgbClr val="002060"/>
                </a:solidFill>
                <a:latin typeface="Arial Narrow" panose="020B0604020202020204" pitchFamily="34" charset="0"/>
                <a:cs typeface="Arial Narrow" panose="020B0604020202020204" pitchFamily="34" charset="0"/>
              </a:rPr>
              <a:t>DIVERSE PEOPLE, PLACES &amp; PLANS</a:t>
            </a:r>
            <a:endParaRPr lang="en-US" sz="3200" b="1" dirty="0">
              <a:solidFill>
                <a:srgbClr val="002060"/>
              </a:solidFill>
              <a:latin typeface="Arial Narrow" panose="020B0604020202020204" pitchFamily="34" charset="0"/>
              <a:cs typeface="Arial Narrow" panose="020B0604020202020204" pitchFamily="34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01F7C67-6CE2-D949-AC4B-5CBA863BA41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63114" y="2259829"/>
            <a:ext cx="5307189" cy="3071209"/>
          </a:xfrm>
          <a:prstGeom prst="rect">
            <a:avLst/>
          </a:prstGeom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79970658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091F8550-446F-46D5-A003-38BBC621C1D3}"/>
              </a:ext>
            </a:extLst>
          </p:cNvPr>
          <p:cNvSpPr/>
          <p:nvPr/>
        </p:nvSpPr>
        <p:spPr>
          <a:xfrm>
            <a:off x="0" y="219471"/>
            <a:ext cx="12090400" cy="1237212"/>
          </a:xfrm>
          <a:prstGeom prst="rect">
            <a:avLst/>
          </a:prstGeom>
          <a:solidFill>
            <a:srgbClr val="FF990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02060"/>
              </a:solidFill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B8D64AC-8665-4CAD-AC33-4E405B88C401}"/>
              </a:ext>
            </a:extLst>
          </p:cNvPr>
          <p:cNvSpPr/>
          <p:nvPr/>
        </p:nvSpPr>
        <p:spPr>
          <a:xfrm>
            <a:off x="88302" y="5423384"/>
            <a:ext cx="3883378" cy="253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2"/>
            <a:r>
              <a:rPr lang="en-US" sz="1050" dirty="0">
                <a:latin typeface="Arial Narrow" panose="020B0606020202030204" pitchFamily="34" charset="0"/>
              </a:rPr>
              <a:t>2018 BCC Prep Induction Ceremony 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587E694C-3D1B-4854-80AD-3199D5C00460}"/>
              </a:ext>
            </a:extLst>
          </p:cNvPr>
          <p:cNvSpPr/>
          <p:nvPr/>
        </p:nvSpPr>
        <p:spPr>
          <a:xfrm>
            <a:off x="187569" y="411787"/>
            <a:ext cx="11710920" cy="808892"/>
          </a:xfrm>
          <a:prstGeom prst="rect">
            <a:avLst/>
          </a:prstGeom>
          <a:noFill/>
          <a:ln w="9525" cap="flat" cmpd="sng" algn="ctr">
            <a:solidFill>
              <a:srgbClr val="00206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3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69C6539D-4242-4E6B-8C2F-D7EDB16C20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75295"/>
            <a:ext cx="12132843" cy="1325563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algn="ctr"/>
            <a:r>
              <a:rPr lang="en-US" sz="4000" b="1" dirty="0">
                <a:solidFill>
                  <a:srgbClr val="002060"/>
                </a:solidFill>
                <a:latin typeface="Arial Narrow" panose="020B0604020202020204" pitchFamily="34" charset="0"/>
                <a:cs typeface="Arial Narrow" panose="020B0604020202020204" pitchFamily="34" charset="0"/>
              </a:rPr>
              <a:t>AIMHIGH EMPOWERMENT SYMPOSIUM &amp; COLLEGE FAIR 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F820BFC-AEF5-214F-BC43-6D4D65FE2A2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302" y="2181151"/>
            <a:ext cx="3982645" cy="3152427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7119E5B1-F779-B741-B66F-AE0A7FC2631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43076" y="2167540"/>
            <a:ext cx="3776747" cy="3166038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9F5B974B-77D4-FA4B-8ED9-163AE27ABFA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6757" y="2181151"/>
            <a:ext cx="3760509" cy="3152427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4A81FCDC-50EE-AE49-A520-83143977FA99}"/>
              </a:ext>
            </a:extLst>
          </p:cNvPr>
          <p:cNvSpPr/>
          <p:nvPr/>
        </p:nvSpPr>
        <p:spPr>
          <a:xfrm>
            <a:off x="3971680" y="5423384"/>
            <a:ext cx="3883378" cy="253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2"/>
            <a:r>
              <a:rPr lang="en-US" sz="1050" dirty="0">
                <a:latin typeface="Arial Narrow" panose="020B0606020202030204" pitchFamily="34" charset="0"/>
              </a:rPr>
              <a:t>2018 BCC Prep Induction Ceremony 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38E2BB3F-7F97-1141-ADB5-70D1C3884AC2}"/>
              </a:ext>
            </a:extLst>
          </p:cNvPr>
          <p:cNvSpPr/>
          <p:nvPr/>
        </p:nvSpPr>
        <p:spPr>
          <a:xfrm>
            <a:off x="7889760" y="5423384"/>
            <a:ext cx="3883378" cy="253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2"/>
            <a:r>
              <a:rPr lang="en-US" sz="1050" dirty="0">
                <a:latin typeface="Arial Narrow" panose="020B0606020202030204" pitchFamily="34" charset="0"/>
              </a:rPr>
              <a:t>2018 BCC Prep Induction Ceremony </a:t>
            </a:r>
          </a:p>
        </p:txBody>
      </p:sp>
    </p:spTree>
    <p:extLst>
      <p:ext uri="{BB962C8B-B14F-4D97-AF65-F5344CB8AC3E}">
        <p14:creationId xmlns:p14="http://schemas.microsoft.com/office/powerpoint/2010/main" val="397007313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091F8550-446F-46D5-A003-38BBC621C1D3}"/>
              </a:ext>
            </a:extLst>
          </p:cNvPr>
          <p:cNvSpPr/>
          <p:nvPr/>
        </p:nvSpPr>
        <p:spPr>
          <a:xfrm>
            <a:off x="0" y="219471"/>
            <a:ext cx="7280031" cy="1237212"/>
          </a:xfrm>
          <a:prstGeom prst="rect">
            <a:avLst/>
          </a:prstGeom>
          <a:solidFill>
            <a:srgbClr val="00206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C22EA40-0CE1-4B7B-8724-B5314239A8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7569" y="384041"/>
            <a:ext cx="11620500" cy="908072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r>
              <a:rPr lang="en-US" sz="5400" b="1" dirty="0">
                <a:solidFill>
                  <a:schemeClr val="bg1"/>
                </a:solidFill>
                <a:latin typeface="Arial Narrow" panose="020B0606020202030204" pitchFamily="34" charset="0"/>
              </a:rPr>
              <a:t>CLASS DISSCUSSION: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805466AF-F404-4481-90E4-8A1AF3D92B8D}"/>
              </a:ext>
            </a:extLst>
          </p:cNvPr>
          <p:cNvSpPr/>
          <p:nvPr/>
        </p:nvSpPr>
        <p:spPr>
          <a:xfrm>
            <a:off x="187569" y="411787"/>
            <a:ext cx="6740769" cy="808892"/>
          </a:xfrm>
          <a:prstGeom prst="rect">
            <a:avLst/>
          </a:prstGeom>
          <a:noFill/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3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5A9FE089-CA57-4CCD-ACE8-30F252315B6B}"/>
              </a:ext>
            </a:extLst>
          </p:cNvPr>
          <p:cNvSpPr txBox="1"/>
          <p:nvPr/>
        </p:nvSpPr>
        <p:spPr>
          <a:xfrm>
            <a:off x="126021" y="2160415"/>
            <a:ext cx="123143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2400" dirty="0">
                <a:latin typeface="Arial Narrow" panose="020B0604020202020204" pitchFamily="34" charset="0"/>
                <a:cs typeface="Arial Narrow" panose="020B0604020202020204" pitchFamily="34" charset="0"/>
              </a:rPr>
              <a:t>1. </a:t>
            </a:r>
            <a:r>
              <a:rPr lang="en-US" sz="2000" dirty="0">
                <a:latin typeface="Arial Narrow" panose="020B0604020202020204" pitchFamily="34" charset="0"/>
                <a:cs typeface="Arial Narrow" panose="020B0604020202020204" pitchFamily="34" charset="0"/>
              </a:rPr>
              <a:t>How you ever had to work with anyone from a different culture or diverse background than yours? How was the experience?</a:t>
            </a:r>
            <a:endParaRPr lang="en-US" altLang="en-US" sz="2000" dirty="0">
              <a:solidFill>
                <a:srgbClr val="85B4D9"/>
              </a:solidFill>
              <a:latin typeface="Arial Narrow" panose="020B0604020202020204" pitchFamily="34" charset="0"/>
              <a:cs typeface="Arial Narrow" panose="020B0604020202020204" pitchFamily="34" charset="0"/>
              <a:sym typeface="Lora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3A5C4C3-482C-476C-A3BF-A780DBDE844E}"/>
              </a:ext>
            </a:extLst>
          </p:cNvPr>
          <p:cNvSpPr txBox="1"/>
          <p:nvPr/>
        </p:nvSpPr>
        <p:spPr>
          <a:xfrm>
            <a:off x="126022" y="5069472"/>
            <a:ext cx="1231433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latin typeface="Arial Narrow" panose="020B0604020202020204" pitchFamily="34" charset="0"/>
                <a:cs typeface="Arial Narrow" panose="020B0604020202020204" pitchFamily="34" charset="0"/>
              </a:rPr>
              <a:t>5. How can remaining in your comfort zone related to who and what you know slow down your growth personally and professionally?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E327A7B-4436-4187-97B9-BAC468A722C2}"/>
              </a:ext>
            </a:extLst>
          </p:cNvPr>
          <p:cNvSpPr txBox="1"/>
          <p:nvPr/>
        </p:nvSpPr>
        <p:spPr>
          <a:xfrm>
            <a:off x="126022" y="2845587"/>
            <a:ext cx="1214804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2400" dirty="0">
                <a:latin typeface="Arial Narrow" panose="020B0606020202030204" pitchFamily="34" charset="0"/>
              </a:rPr>
              <a:t>2. </a:t>
            </a:r>
            <a:r>
              <a:rPr lang="en-US" sz="2000" dirty="0">
                <a:latin typeface="Arial Narrow" panose="020B0604020202020204" pitchFamily="34" charset="0"/>
                <a:cs typeface="Arial Narrow" panose="020B0604020202020204" pitchFamily="34" charset="0"/>
              </a:rPr>
              <a:t>How do you think diversity could benefit an organization? Do you believe diversity could be problematic for an organization?</a:t>
            </a:r>
            <a:endParaRPr lang="en-US" altLang="en-US" sz="2000" dirty="0">
              <a:solidFill>
                <a:srgbClr val="85B4D9"/>
              </a:solidFill>
              <a:latin typeface="Arial Narrow" panose="020B0604020202020204" pitchFamily="34" charset="0"/>
              <a:cs typeface="Arial Narrow" panose="020B0604020202020204" pitchFamily="34" charset="0"/>
              <a:sym typeface="Lora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253051D-AC24-45B9-893E-034D57060D26}"/>
              </a:ext>
            </a:extLst>
          </p:cNvPr>
          <p:cNvSpPr txBox="1"/>
          <p:nvPr/>
        </p:nvSpPr>
        <p:spPr>
          <a:xfrm>
            <a:off x="152399" y="4312246"/>
            <a:ext cx="108585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latin typeface="Arial Narrow" panose="020B0604020202020204" pitchFamily="34" charset="0"/>
                <a:cs typeface="Arial Narrow" panose="020B0604020202020204" pitchFamily="34" charset="0"/>
              </a:rPr>
              <a:t>4. Why do you think people prefer to stick to what they know and who they know? 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620A192-EAD1-4B2E-84A8-5248270EF8C5}"/>
              </a:ext>
            </a:extLst>
          </p:cNvPr>
          <p:cNvSpPr txBox="1"/>
          <p:nvPr/>
        </p:nvSpPr>
        <p:spPr>
          <a:xfrm>
            <a:off x="126022" y="3555020"/>
            <a:ext cx="108585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Arial Narrow" panose="020B0606020202030204" pitchFamily="34" charset="0"/>
              </a:rPr>
              <a:t>3. </a:t>
            </a:r>
            <a:r>
              <a:rPr lang="en-US" sz="2000" dirty="0">
                <a:latin typeface="Arial Narrow" panose="020B0604020202020204" pitchFamily="34" charset="0"/>
                <a:cs typeface="Arial Narrow" panose="020B0604020202020204" pitchFamily="34" charset="0"/>
              </a:rPr>
              <a:t>What are some conferences, symposiums or seminars that you’ve attended in the past?</a:t>
            </a:r>
          </a:p>
        </p:txBody>
      </p:sp>
    </p:spTree>
    <p:extLst>
      <p:ext uri="{BB962C8B-B14F-4D97-AF65-F5344CB8AC3E}">
        <p14:creationId xmlns:p14="http://schemas.microsoft.com/office/powerpoint/2010/main" val="422600350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091F8550-446F-46D5-A003-38BBC621C1D3}"/>
              </a:ext>
            </a:extLst>
          </p:cNvPr>
          <p:cNvSpPr/>
          <p:nvPr/>
        </p:nvSpPr>
        <p:spPr>
          <a:xfrm>
            <a:off x="0" y="219471"/>
            <a:ext cx="7280031" cy="1237212"/>
          </a:xfrm>
          <a:prstGeom prst="rect">
            <a:avLst/>
          </a:prstGeom>
          <a:solidFill>
            <a:srgbClr val="FF990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C22EA40-0CE1-4B7B-8724-B5314239A8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7134" y="175295"/>
            <a:ext cx="11620500" cy="1325563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r>
              <a:rPr lang="en-US" sz="5400" b="1" dirty="0">
                <a:solidFill>
                  <a:srgbClr val="002060"/>
                </a:solidFill>
                <a:latin typeface="Arial Narrow" panose="020B0606020202030204" pitchFamily="34" charset="0"/>
              </a:rPr>
              <a:t>MEDIA RESOURCES: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805466AF-F404-4481-90E4-8A1AF3D92B8D}"/>
              </a:ext>
            </a:extLst>
          </p:cNvPr>
          <p:cNvSpPr/>
          <p:nvPr/>
        </p:nvSpPr>
        <p:spPr>
          <a:xfrm>
            <a:off x="227134" y="385410"/>
            <a:ext cx="6740769" cy="808892"/>
          </a:xfrm>
          <a:prstGeom prst="rect">
            <a:avLst/>
          </a:prstGeom>
          <a:noFill/>
          <a:ln w="9525" cap="flat" cmpd="sng" algn="ctr">
            <a:solidFill>
              <a:srgbClr val="00206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3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5A9FE089-CA57-4CCD-ACE8-30F252315B6B}"/>
              </a:ext>
            </a:extLst>
          </p:cNvPr>
          <p:cNvSpPr txBox="1"/>
          <p:nvPr/>
        </p:nvSpPr>
        <p:spPr>
          <a:xfrm>
            <a:off x="1987188" y="2938101"/>
            <a:ext cx="7822223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latin typeface="Arial Narrow" panose="020B0606020202030204" pitchFamily="34" charset="0"/>
              </a:rPr>
              <a:t> AIMHigh Insights: </a:t>
            </a:r>
            <a:r>
              <a:rPr lang="en-US" sz="2000" b="1" dirty="0">
                <a:latin typeface="Arial Narrow" panose="020B0604020202020204" pitchFamily="34" charset="0"/>
                <a:cs typeface="Arial Narrow" panose="020B0604020202020204" pitchFamily="34" charset="0"/>
              </a:rPr>
              <a:t>Male Empowerment Symposium &amp; College Fair Video</a:t>
            </a:r>
          </a:p>
          <a:p>
            <a:r>
              <a:rPr lang="en-US" b="1" dirty="0">
                <a:hlinkClick r:id="rId2"/>
              </a:rPr>
              <a:t>https://youtu.be/-f7E9hO2AxY</a:t>
            </a:r>
            <a:endParaRPr lang="en-US" b="1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24B16A2-C2AC-4A98-9394-FAF084532EF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1036" y="5987562"/>
            <a:ext cx="284284" cy="284284"/>
          </a:xfrm>
          <a:prstGeom prst="rect">
            <a:avLst/>
          </a:prstGeom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7F09B07D-EBB2-4B65-8E07-88C4AA6D65B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68815" y="5985856"/>
            <a:ext cx="285990" cy="285990"/>
          </a:xfrm>
          <a:prstGeom prst="rect">
            <a:avLst/>
          </a:prstGeom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9C078A61-917A-46ED-AA35-138776211D5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8300" y="5976207"/>
            <a:ext cx="244229" cy="295639"/>
          </a:xfrm>
          <a:prstGeom prst="rect">
            <a:avLst/>
          </a:prstGeom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640D0546-4D72-40F9-AF73-C40336799907}"/>
              </a:ext>
            </a:extLst>
          </p:cNvPr>
          <p:cNvSpPr txBox="1"/>
          <p:nvPr/>
        </p:nvSpPr>
        <p:spPr>
          <a:xfrm>
            <a:off x="4017165" y="6345115"/>
            <a:ext cx="3189290" cy="307777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atin typeface="Arial Narrow" panose="020B0606020202030204" pitchFamily="34" charset="0"/>
              </a:rPr>
              <a:t>FOLLOW US@AIMHIGHEI</a:t>
            </a:r>
          </a:p>
        </p:txBody>
      </p:sp>
    </p:spTree>
    <p:extLst>
      <p:ext uri="{BB962C8B-B14F-4D97-AF65-F5344CB8AC3E}">
        <p14:creationId xmlns:p14="http://schemas.microsoft.com/office/powerpoint/2010/main" val="224446434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091F8550-446F-46D5-A003-38BBC621C1D3}"/>
              </a:ext>
            </a:extLst>
          </p:cNvPr>
          <p:cNvSpPr/>
          <p:nvPr/>
        </p:nvSpPr>
        <p:spPr>
          <a:xfrm>
            <a:off x="0" y="219471"/>
            <a:ext cx="12090400" cy="1237212"/>
          </a:xfrm>
          <a:prstGeom prst="rect">
            <a:avLst/>
          </a:prstGeom>
          <a:solidFill>
            <a:srgbClr val="00206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C22EA40-0CE1-4B7B-8724-B5314239A8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6700" y="219471"/>
            <a:ext cx="11620500" cy="1325563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algn="ctr"/>
            <a:r>
              <a:rPr lang="en-US" sz="5400" b="1" dirty="0">
                <a:solidFill>
                  <a:schemeClr val="bg1"/>
                </a:solidFill>
                <a:latin typeface="Arial Narrow" panose="020B0606020202030204" pitchFamily="34" charset="0"/>
              </a:rPr>
              <a:t>EMPOWERMENT AFFIRMATION: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805466AF-F404-4481-90E4-8A1AF3D92B8D}"/>
              </a:ext>
            </a:extLst>
          </p:cNvPr>
          <p:cNvSpPr/>
          <p:nvPr/>
        </p:nvSpPr>
        <p:spPr>
          <a:xfrm>
            <a:off x="187569" y="411787"/>
            <a:ext cx="11507719" cy="808892"/>
          </a:xfrm>
          <a:prstGeom prst="rect">
            <a:avLst/>
          </a:prstGeom>
          <a:noFill/>
          <a:ln w="9525" cap="flat" cmpd="sng" algn="ctr">
            <a:solidFill>
              <a:schemeClr val="accent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3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5A9FE089-CA57-4CCD-ACE8-30F252315B6B}"/>
              </a:ext>
            </a:extLst>
          </p:cNvPr>
          <p:cNvSpPr txBox="1"/>
          <p:nvPr/>
        </p:nvSpPr>
        <p:spPr>
          <a:xfrm>
            <a:off x="2426677" y="1737350"/>
            <a:ext cx="6937131" cy="56938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en-US" sz="2000" b="1" dirty="0">
                <a:solidFill>
                  <a:srgbClr val="1D405D"/>
                </a:solidFill>
                <a:latin typeface="Arial Narrow" panose="020B0606020202030204" pitchFamily="34" charset="0"/>
                <a:sym typeface="Lora" charset="0"/>
              </a:rPr>
              <a:t>We are men with </a:t>
            </a:r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Ambition, Inspiration </a:t>
            </a:r>
            <a:r>
              <a:rPr lang="en-US" altLang="en-US" sz="2000" b="1" dirty="0">
                <a:solidFill>
                  <a:srgbClr val="1D405D"/>
                </a:solidFill>
                <a:latin typeface="Arial Narrow" panose="020B0606020202030204" pitchFamily="34" charset="0"/>
                <a:sym typeface="Lora" charset="0"/>
              </a:rPr>
              <a:t>and</a:t>
            </a:r>
            <a:r>
              <a:rPr lang="en-US" altLang="en-US" sz="2000" b="1" dirty="0">
                <a:solidFill>
                  <a:schemeClr val="bg1"/>
                </a:solidFill>
                <a:latin typeface="Arial Narrow" panose="020B0606020202030204" pitchFamily="34" charset="0"/>
                <a:sym typeface="Lora" charset="0"/>
              </a:rPr>
              <a:t> </a:t>
            </a:r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Motivation</a:t>
            </a:r>
          </a:p>
          <a:p>
            <a:pPr algn="ctr"/>
            <a:endParaRPr lang="en-US" altLang="en-US" sz="2000" b="1" i="1" dirty="0">
              <a:solidFill>
                <a:schemeClr val="bg1"/>
              </a:solidFill>
              <a:latin typeface="Arial Narrow" panose="020B0606020202030204" pitchFamily="34" charset="0"/>
              <a:sym typeface="Lora" charset="0"/>
            </a:endParaRPr>
          </a:p>
          <a:p>
            <a:pPr algn="ctr"/>
            <a:r>
              <a:rPr lang="en-US" altLang="en-US" sz="2000" b="1" dirty="0">
                <a:solidFill>
                  <a:srgbClr val="1D405D"/>
                </a:solidFill>
                <a:latin typeface="Arial Narrow" panose="020B0606020202030204" pitchFamily="34" charset="0"/>
                <a:sym typeface="Lora" charset="0"/>
              </a:rPr>
              <a:t>Our Attitudes and Actions will transform our nation.</a:t>
            </a:r>
          </a:p>
          <a:p>
            <a:pPr algn="ctr"/>
            <a:endParaRPr lang="en-US" altLang="en-US" sz="2000" b="1" dirty="0">
              <a:solidFill>
                <a:schemeClr val="bg1"/>
              </a:solidFill>
              <a:latin typeface="Arial Narrow" panose="020B0606020202030204" pitchFamily="34" charset="0"/>
              <a:sym typeface="Lora" charset="0"/>
            </a:endParaRPr>
          </a:p>
          <a:p>
            <a:pPr algn="ctr"/>
            <a:r>
              <a:rPr lang="en-US" altLang="en-US" sz="2000" b="1" dirty="0">
                <a:solidFill>
                  <a:srgbClr val="1D405D"/>
                </a:solidFill>
                <a:latin typeface="Arial Narrow" panose="020B0606020202030204" pitchFamily="34" charset="0"/>
                <a:sym typeface="Lora" charset="0"/>
              </a:rPr>
              <a:t>We are men with </a:t>
            </a:r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Competence, Confidence </a:t>
            </a:r>
            <a:r>
              <a:rPr lang="en-US" altLang="en-US" sz="2000" b="1" dirty="0">
                <a:solidFill>
                  <a:srgbClr val="1D405D"/>
                </a:solidFill>
                <a:latin typeface="Arial Narrow" panose="020B0606020202030204" pitchFamily="34" charset="0"/>
                <a:sym typeface="Lora" charset="0"/>
              </a:rPr>
              <a:t>and</a:t>
            </a:r>
            <a:r>
              <a:rPr lang="en-US" altLang="en-US" sz="2000" b="1" dirty="0">
                <a:solidFill>
                  <a:schemeClr val="bg1"/>
                </a:solidFill>
                <a:latin typeface="Arial Narrow" panose="020B0606020202030204" pitchFamily="34" charset="0"/>
                <a:sym typeface="Lora" charset="0"/>
              </a:rPr>
              <a:t> </a:t>
            </a:r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Character</a:t>
            </a:r>
          </a:p>
          <a:p>
            <a:pPr algn="ctr"/>
            <a:endParaRPr lang="en-US" altLang="en-US" sz="2000" b="1" dirty="0">
              <a:solidFill>
                <a:srgbClr val="85B4D9"/>
              </a:solidFill>
              <a:latin typeface="Arial Narrow" panose="020B0606020202030204" pitchFamily="34" charset="0"/>
              <a:sym typeface="Lora" charset="0"/>
            </a:endParaRPr>
          </a:p>
          <a:p>
            <a:pPr algn="ctr"/>
            <a:r>
              <a:rPr lang="en-US" altLang="en-US" sz="2000" b="1" dirty="0">
                <a:solidFill>
                  <a:srgbClr val="1D405D"/>
                </a:solidFill>
                <a:latin typeface="Arial Narrow" panose="020B0606020202030204" pitchFamily="34" charset="0"/>
                <a:sym typeface="Lora" charset="0"/>
              </a:rPr>
              <a:t>We walk with </a:t>
            </a:r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Integrity</a:t>
            </a:r>
            <a:r>
              <a:rPr lang="en-US" altLang="en-US" sz="2000" b="1" dirty="0">
                <a:solidFill>
                  <a:srgbClr val="FFFFFF"/>
                </a:solidFill>
                <a:latin typeface="Arial Narrow" panose="020B0606020202030204" pitchFamily="34" charset="0"/>
                <a:sym typeface="Lora" charset="0"/>
              </a:rPr>
              <a:t> </a:t>
            </a:r>
            <a:r>
              <a:rPr lang="en-US" altLang="en-US" sz="2000" b="1" dirty="0">
                <a:solidFill>
                  <a:srgbClr val="1D405D"/>
                </a:solidFill>
                <a:latin typeface="Arial Narrow" panose="020B0606020202030204" pitchFamily="34" charset="0"/>
                <a:sym typeface="Lora" charset="0"/>
              </a:rPr>
              <a:t>and Return with</a:t>
            </a:r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 Honor.</a:t>
            </a:r>
          </a:p>
          <a:p>
            <a:pPr algn="ctr"/>
            <a:endParaRPr lang="en-US" altLang="en-US" sz="2000" b="1" dirty="0">
              <a:solidFill>
                <a:srgbClr val="FFFFFF"/>
              </a:solidFill>
              <a:latin typeface="Arial Narrow" panose="020B0606020202030204" pitchFamily="34" charset="0"/>
              <a:sym typeface="Lora" charset="0"/>
            </a:endParaRPr>
          </a:p>
          <a:p>
            <a:pPr algn="ctr"/>
            <a:r>
              <a:rPr lang="en-US" altLang="en-US" sz="2000" b="1" dirty="0">
                <a:solidFill>
                  <a:srgbClr val="1D405D"/>
                </a:solidFill>
                <a:latin typeface="Arial Narrow" panose="020B0606020202030204" pitchFamily="34" charset="0"/>
                <a:sym typeface="Lora" charset="0"/>
              </a:rPr>
              <a:t>We are </a:t>
            </a:r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Engaged, Educated </a:t>
            </a:r>
            <a:r>
              <a:rPr lang="en-US" altLang="en-US" sz="2000" b="1" dirty="0">
                <a:solidFill>
                  <a:srgbClr val="1D405D"/>
                </a:solidFill>
                <a:latin typeface="Arial Narrow" panose="020B0606020202030204" pitchFamily="34" charset="0"/>
                <a:sym typeface="Lora" charset="0"/>
              </a:rPr>
              <a:t>and</a:t>
            </a:r>
            <a:r>
              <a:rPr lang="en-US" altLang="en-US" sz="2000" b="1" dirty="0">
                <a:solidFill>
                  <a:srgbClr val="FFFFFF"/>
                </a:solidFill>
                <a:latin typeface="Arial Narrow" panose="020B0606020202030204" pitchFamily="34" charset="0"/>
                <a:sym typeface="Lora" charset="0"/>
              </a:rPr>
              <a:t> </a:t>
            </a:r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Empowered</a:t>
            </a:r>
          </a:p>
          <a:p>
            <a:pPr algn="ctr"/>
            <a:endParaRPr lang="en-US" altLang="en-US" sz="2000" b="1" dirty="0">
              <a:solidFill>
                <a:srgbClr val="85B4D9"/>
              </a:solidFill>
              <a:latin typeface="Arial Narrow" panose="020B0606020202030204" pitchFamily="34" charset="0"/>
              <a:sym typeface="Lora" charset="0"/>
            </a:endParaRPr>
          </a:p>
          <a:p>
            <a:pPr algn="ctr"/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Persistence</a:t>
            </a:r>
            <a:r>
              <a:rPr lang="en-US" altLang="en-US" sz="2000" b="1" dirty="0">
                <a:solidFill>
                  <a:schemeClr val="bg1"/>
                </a:solidFill>
                <a:latin typeface="Arial Narrow" panose="020B0606020202030204" pitchFamily="34" charset="0"/>
                <a:sym typeface="Lora" charset="0"/>
              </a:rPr>
              <a:t> </a:t>
            </a:r>
            <a:r>
              <a:rPr lang="en-US" altLang="en-US" sz="2000" b="1" dirty="0">
                <a:solidFill>
                  <a:srgbClr val="1D405D"/>
                </a:solidFill>
                <a:latin typeface="Arial Narrow" panose="020B0606020202030204" pitchFamily="34" charset="0"/>
                <a:sym typeface="Lora" charset="0"/>
              </a:rPr>
              <a:t>and</a:t>
            </a:r>
            <a:r>
              <a:rPr lang="en-US" altLang="en-US" sz="2000" b="1" dirty="0">
                <a:solidFill>
                  <a:schemeClr val="bg1"/>
                </a:solidFill>
                <a:latin typeface="Arial Narrow" panose="020B0606020202030204" pitchFamily="34" charset="0"/>
                <a:sym typeface="Lora" charset="0"/>
              </a:rPr>
              <a:t> </a:t>
            </a:r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Intelligence</a:t>
            </a:r>
            <a:r>
              <a:rPr lang="en-US" altLang="en-US" sz="2000" b="1" dirty="0">
                <a:solidFill>
                  <a:schemeClr val="bg1"/>
                </a:solidFill>
                <a:latin typeface="Arial Narrow" panose="020B0606020202030204" pitchFamily="34" charset="0"/>
                <a:sym typeface="Lora" charset="0"/>
              </a:rPr>
              <a:t> </a:t>
            </a:r>
            <a:r>
              <a:rPr lang="en-US" altLang="en-US" sz="2000" b="1" dirty="0">
                <a:solidFill>
                  <a:srgbClr val="1D405D"/>
                </a:solidFill>
                <a:latin typeface="Arial Narrow" panose="020B0606020202030204" pitchFamily="34" charset="0"/>
                <a:sym typeface="Lora" charset="0"/>
              </a:rPr>
              <a:t>is the Source of our Power</a:t>
            </a:r>
          </a:p>
          <a:p>
            <a:pPr algn="ctr"/>
            <a:endParaRPr lang="en-US" altLang="en-US" sz="2000" b="1" dirty="0">
              <a:solidFill>
                <a:schemeClr val="bg1"/>
              </a:solidFill>
              <a:latin typeface="Arial Narrow" panose="020B0606020202030204" pitchFamily="34" charset="0"/>
              <a:sym typeface="Lora" charset="0"/>
            </a:endParaRPr>
          </a:p>
          <a:p>
            <a:pPr algn="ctr"/>
            <a:r>
              <a:rPr lang="en-US" altLang="en-US" sz="2000" b="1" dirty="0">
                <a:solidFill>
                  <a:srgbClr val="1D405D"/>
                </a:solidFill>
                <a:latin typeface="Arial Narrow" panose="020B0606020202030204" pitchFamily="34" charset="0"/>
                <a:sym typeface="Lora" charset="0"/>
              </a:rPr>
              <a:t>We are </a:t>
            </a:r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Men of Distinction</a:t>
            </a:r>
            <a:r>
              <a:rPr lang="en-US" altLang="en-US" sz="2000" b="1" dirty="0">
                <a:solidFill>
                  <a:srgbClr val="1D405D"/>
                </a:solidFill>
                <a:latin typeface="Arial Narrow" panose="020B0606020202030204" pitchFamily="34" charset="0"/>
                <a:sym typeface="Lora" charset="0"/>
              </a:rPr>
              <a:t>, living this </a:t>
            </a:r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life by Design</a:t>
            </a:r>
          </a:p>
          <a:p>
            <a:pPr algn="ctr"/>
            <a:endParaRPr lang="en-US" altLang="en-US" sz="2000" b="1" dirty="0">
              <a:solidFill>
                <a:schemeClr val="bg1"/>
              </a:solidFill>
              <a:latin typeface="Arial Narrow" panose="020B0606020202030204" pitchFamily="34" charset="0"/>
              <a:sym typeface="Lora" charset="0"/>
            </a:endParaRPr>
          </a:p>
          <a:p>
            <a:pPr algn="ctr"/>
            <a:r>
              <a:rPr lang="en-US" altLang="en-US" sz="2000" b="1" dirty="0">
                <a:solidFill>
                  <a:srgbClr val="1D405D"/>
                </a:solidFill>
                <a:latin typeface="Arial Narrow" panose="020B0606020202030204" pitchFamily="34" charset="0"/>
                <a:sym typeface="Lora" charset="0"/>
              </a:rPr>
              <a:t>We move </a:t>
            </a:r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forward together, “No Man Left Behind”</a:t>
            </a:r>
            <a:r>
              <a:rPr lang="en-US" altLang="ja-JP" sz="2000" b="1" dirty="0">
                <a:solidFill>
                  <a:schemeClr val="bg1"/>
                </a:solidFill>
                <a:latin typeface="Arial Narrow" panose="020B0606020202030204" pitchFamily="34" charset="0"/>
                <a:sym typeface="Lora" charset="0"/>
              </a:rPr>
              <a:t>.</a:t>
            </a:r>
          </a:p>
          <a:p>
            <a:pPr algn="ctr"/>
            <a:endParaRPr lang="en-US" altLang="en-US" sz="2400" b="1" dirty="0">
              <a:solidFill>
                <a:schemeClr val="bg1"/>
              </a:solidFill>
              <a:latin typeface="Arial Narrow" panose="020B0606020202030204" pitchFamily="34" charset="0"/>
              <a:sym typeface="Lora" charset="0"/>
            </a:endParaRPr>
          </a:p>
          <a:p>
            <a:pPr algn="ctr"/>
            <a:endParaRPr lang="en-US" altLang="en-US" sz="2000" b="1" dirty="0">
              <a:solidFill>
                <a:schemeClr val="bg1"/>
              </a:solidFill>
              <a:latin typeface="Arial Narrow" panose="020B0606020202030204" pitchFamily="34" charset="0"/>
              <a:sym typeface="Lora" charset="0"/>
            </a:endParaRPr>
          </a:p>
          <a:p>
            <a:pPr algn="ctr"/>
            <a:endParaRPr lang="en-US" altLang="en-US" sz="2000" b="1" dirty="0">
              <a:solidFill>
                <a:srgbClr val="85B4D9"/>
              </a:solidFill>
              <a:latin typeface="Arial Narrow" panose="020B0606020202030204" pitchFamily="34" charset="0"/>
              <a:sym typeface="Lora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7EDBEAD-EB79-4B5E-A8EC-C7E460E8A56A}"/>
              </a:ext>
            </a:extLst>
          </p:cNvPr>
          <p:cNvSpPr txBox="1"/>
          <p:nvPr/>
        </p:nvSpPr>
        <p:spPr>
          <a:xfrm>
            <a:off x="8150469" y="6627176"/>
            <a:ext cx="344658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en-US" sz="800" dirty="0"/>
              <a:t>© Copyright 2017. AIMHigh Empowerment Institute Inc. All Rights Reserved</a:t>
            </a:r>
          </a:p>
          <a:p>
            <a:endParaRPr lang="en-US" sz="800" dirty="0"/>
          </a:p>
        </p:txBody>
      </p:sp>
    </p:spTree>
    <p:extLst>
      <p:ext uri="{BB962C8B-B14F-4D97-AF65-F5344CB8AC3E}">
        <p14:creationId xmlns:p14="http://schemas.microsoft.com/office/powerpoint/2010/main" val="226020181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3641</TotalTime>
  <Words>510</Words>
  <Application>Microsoft Macintosh PowerPoint</Application>
  <PresentationFormat>Widescreen</PresentationFormat>
  <Paragraphs>74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8" baseType="lpstr">
      <vt:lpstr>游ゴシック</vt:lpstr>
      <vt:lpstr>Arial</vt:lpstr>
      <vt:lpstr>Arial Narrow</vt:lpstr>
      <vt:lpstr>Avenir Book</vt:lpstr>
      <vt:lpstr>Calibri</vt:lpstr>
      <vt:lpstr>Calibri Light</vt:lpstr>
      <vt:lpstr>Lora</vt:lpstr>
      <vt:lpstr>Office Theme</vt:lpstr>
      <vt:lpstr>NEW LEVELS</vt:lpstr>
      <vt:lpstr>SESSION OBJECTIVES:</vt:lpstr>
      <vt:lpstr>LET’S CONNECT</vt:lpstr>
      <vt:lpstr> WHERE TO MEET NEW PEOPLE &amp; DIVERSIFY YOUR EDUCATION? </vt:lpstr>
      <vt:lpstr>DIVERSE PEOPLE, PLACES &amp; PLANS</vt:lpstr>
      <vt:lpstr>AIMHIGH EMPOWERMENT SYMPOSIUM &amp; COLLEGE FAIR </vt:lpstr>
      <vt:lpstr>CLASS DISSCUSSION:</vt:lpstr>
      <vt:lpstr>MEDIA RESOURCES:</vt:lpstr>
      <vt:lpstr>EMPOWERMENT AFFIRMATION:</vt:lpstr>
      <vt:lpstr>EMPOWERMENT AFFIRMATION:</vt:lpstr>
    </vt:vector>
  </TitlesOfParts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AIMHIGH empowerment institute</dc:title>
  <dc:creator>Riley Gray</dc:creator>
  <cp:lastModifiedBy>JODELLE.KING@lc.cuny.edu</cp:lastModifiedBy>
  <cp:revision>161</cp:revision>
  <dcterms:created xsi:type="dcterms:W3CDTF">2017-10-09T20:44:42Z</dcterms:created>
  <dcterms:modified xsi:type="dcterms:W3CDTF">2018-09-11T20:12:41Z</dcterms:modified>
</cp:coreProperties>
</file>