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63" r:id="rId4"/>
    <p:sldId id="264" r:id="rId5"/>
    <p:sldId id="260" r:id="rId6"/>
    <p:sldId id="267" r:id="rId7"/>
    <p:sldId id="268" r:id="rId8"/>
    <p:sldId id="258" r:id="rId9"/>
    <p:sldId id="269" r:id="rId10"/>
    <p:sldId id="265" r:id="rId11"/>
    <p:sldId id="266" r:id="rId12"/>
    <p:sldId id="262" r:id="rId13"/>
    <p:sldId id="261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A0000"/>
    <a:srgbClr val="FF0000"/>
    <a:srgbClr val="0000CC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15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3134" y="5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83A4B6-7CD6-4ED4-997A-F98D72C13018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48A23D-283D-480E-8531-4D6407B25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741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E4B2A2-70D4-4884-A0C1-4357BFD966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2F5319-2DFB-443F-972D-9A577EAB8A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E66E6F-F01A-40A0-89A4-238919F96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11A633-01A3-478F-AF20-8C0392CBD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244578-2E1E-4F0C-A96A-4B945D479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960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964134-0400-4D69-97F9-390931BABA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088044-DF1B-4E0E-85A6-F0865D64FF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BE6F2B-5E05-402C-9AAB-1E05CB546B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937109-1410-4A43-8BFF-3A4EF154D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43B28B-50C5-45F3-913C-0F3E6D04BC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9081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884B059-49C5-4D13-A17A-5AB6CA83E2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F7BCC04-BCA4-4674-B3D5-7BF215201E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7EDEBD-DDAE-4C0A-822C-AC2163E89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2951B3-13CD-43FE-8CCC-7BF63B87D2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6AE99B-DE0F-46A4-A6D7-3BDC50AF8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969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46F8D6-E68D-4849-A6CE-47C897FEE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FEE396-A8DF-4FC6-BE39-B9ED3B2C0E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96C616-37A5-4FF2-8CE0-A636282C1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C4B2B0-D3E0-418C-A390-D52F0F3F85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12223" y="6527677"/>
            <a:ext cx="3777762" cy="365125"/>
          </a:xfrm>
          <a:prstGeom prst="rect">
            <a:avLst/>
          </a:prstGeom>
        </p:spPr>
        <p:txBody>
          <a:bodyPr/>
          <a:lstStyle>
            <a:lvl1pPr>
              <a:defRPr sz="1050"/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E10802-4B6D-4D68-BA1B-197063DE6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804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C324E0-22E5-4167-9193-E90A5525B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FF7EB6-21A9-4CDF-9FC0-01E1297C1C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92FF44-90A8-4E0F-9A9E-C948F10748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1B439A-FACE-4BCE-86D3-58CD06D991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655778-05FB-4200-A027-DCDDAD734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52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A3198E-4D60-4332-BC20-2DC64C5D7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0DC28E-0C23-4F5F-8016-2AFF83502A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6CF608-125B-48E7-A384-6371EE20A7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9E9EDD-9E2E-4A64-9147-6BD6AA960C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1A72CD-407A-4664-9069-73443A023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69EDBB-1F2A-454C-972F-CDD0CD3103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151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EF3C60-3A6D-4728-B6FB-9086139DB6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1D4AE8-F580-4802-9FC6-EBA203E9B0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11DECF-6F99-4F3D-A9DB-3A0F636EF4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1A257F-B988-4402-A204-401A6FD380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FF7694E-05DC-46D6-81FD-C674953B13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F6884E0-660E-4905-B81E-0E1FDC111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9/17/2018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965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805EBE-9644-4DC7-BD6C-B1C8AD08C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6F353F4-CDFD-4AFC-B1EC-7BCA9C9A7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777DF4-490F-4B6A-82A3-F633D6C37D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EA1319-E9C7-4118-B447-59D761CFF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880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0BC10A9-88B5-4A67-AF46-2B201B537C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C528C3-04AD-4B36-8767-B552B4EE86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4F5FB1-BE24-4F51-84E7-A9FE4E9CD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382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BFAC12-5B98-448F-816E-77D927A1F2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9CBDC8-AAED-4202-84B7-3AC07D2BC8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E250E5-3CDA-4CE6-8B8F-A5E35A1B27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CDF1F8-AE42-4594-9A24-7919DA86C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CD875E-948F-4134-B32E-A8719567AE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37F708-CE43-45E9-9627-5D5702D3C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901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03578-784A-4EA8-9FEF-B43D51AB8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D2D0F2E-4119-4D33-9FAA-5A91C34CEA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771A1C-FCC6-43A2-AA5C-9EA966CA44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914ED4-FB39-49D2-B983-1630B07AF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820EBF-B1D6-4AEA-881E-3787E5CCF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9626FD-09BB-495A-B558-B372C708B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762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22DE211-3ECD-4249-923D-1C182E6620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31C392-5B10-4986-8448-CFC587504F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CC56C4-38AB-4DFD-9D8F-9207BCC12E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179278" y="6515100"/>
            <a:ext cx="4533900" cy="342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© copyright 2017. AIMHigh International, LLC. All Rights Reserved</a:t>
            </a:r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06318FC-9EC6-41C8-8E5C-BFEABD30E996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9037" y="6049107"/>
            <a:ext cx="760901" cy="76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442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www.youtube.com/watch?v=GZh7Pdl-X34&amp;t=2s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3B9F783B-E2F5-465F-9F0A-206F38C1F76E}"/>
              </a:ext>
            </a:extLst>
          </p:cNvPr>
          <p:cNvSpPr/>
          <p:nvPr/>
        </p:nvSpPr>
        <p:spPr>
          <a:xfrm>
            <a:off x="553915" y="3414346"/>
            <a:ext cx="11227778" cy="1582615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6AE0AF6-33BE-4169-964D-D043B3855BE2}"/>
              </a:ext>
            </a:extLst>
          </p:cNvPr>
          <p:cNvSpPr/>
          <p:nvPr/>
        </p:nvSpPr>
        <p:spPr>
          <a:xfrm>
            <a:off x="0" y="1512276"/>
            <a:ext cx="9126416" cy="1582615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5713E83-0C15-426F-AF2A-55DF41B69883}"/>
              </a:ext>
            </a:extLst>
          </p:cNvPr>
          <p:cNvSpPr txBox="1">
            <a:spLocks/>
          </p:cNvSpPr>
          <p:nvPr/>
        </p:nvSpPr>
        <p:spPr>
          <a:xfrm>
            <a:off x="183174" y="1274883"/>
            <a:ext cx="8039100" cy="182000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8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THE AIMHIGH</a:t>
            </a:r>
            <a:endParaRPr lang="en-US" sz="8800" b="1" spc="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B0D460-8DF0-4F15-BB28-A6F01A3BE3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3624444"/>
            <a:ext cx="12344400" cy="1162417"/>
          </a:xfrm>
        </p:spPr>
        <p:txBody>
          <a:bodyPr>
            <a:noAutofit/>
          </a:bodyPr>
          <a:lstStyle/>
          <a:p>
            <a:r>
              <a:rPr lang="en-US" sz="7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TENETS &amp; PHILOSOPHIES</a:t>
            </a:r>
          </a:p>
        </p:txBody>
      </p:sp>
    </p:spTree>
    <p:extLst>
      <p:ext uri="{BB962C8B-B14F-4D97-AF65-F5344CB8AC3E}">
        <p14:creationId xmlns:p14="http://schemas.microsoft.com/office/powerpoint/2010/main" val="26343155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7280031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1620500" cy="1325563"/>
          </a:xfrm>
        </p:spPr>
        <p:txBody>
          <a:bodyPr>
            <a:normAutofit/>
          </a:bodyPr>
          <a:lstStyle/>
          <a:p>
            <a:r>
              <a:rPr lang="en-US" sz="66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Class discussion:</a:t>
            </a:r>
            <a:endParaRPr lang="en-US" sz="660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" panose="020B0606020202050201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69" y="411787"/>
            <a:ext cx="6740769" cy="808892"/>
          </a:xfrm>
          <a:prstGeom prst="rect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126022" y="1823441"/>
            <a:ext cx="108585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dirty="0">
                <a:latin typeface="Arial Narrow" panose="020B0606020202030204" pitchFamily="34" charset="0"/>
              </a:rPr>
              <a:t>1.Have students discuss why the why the 3 C’s and 3 E’s are important for their academic and professional pursuits.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venir Book" charset="0"/>
              <a:sym typeface="Lora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3A5C4C3-482C-476C-A3BF-A780DBDE844E}"/>
              </a:ext>
            </a:extLst>
          </p:cNvPr>
          <p:cNvSpPr txBox="1"/>
          <p:nvPr/>
        </p:nvSpPr>
        <p:spPr>
          <a:xfrm>
            <a:off x="126022" y="3405916"/>
            <a:ext cx="108585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rial Narrow" panose="020B0606020202030204" pitchFamily="34" charset="0"/>
              </a:rPr>
              <a:t>3.Have students discuss what can be done to ensure that they maintain satisfactory attendance standing as well as avoid disciplinary issues in the weeks prior to the induction ceremony. </a:t>
            </a:r>
          </a:p>
          <a:p>
            <a:r>
              <a:rPr lang="en-US" dirty="0"/>
              <a:t>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385ABC1-D61D-452D-B4A4-6922D585FB4C}"/>
              </a:ext>
            </a:extLst>
          </p:cNvPr>
          <p:cNvSpPr txBox="1"/>
          <p:nvPr/>
        </p:nvSpPr>
        <p:spPr>
          <a:xfrm>
            <a:off x="126022" y="4465170"/>
            <a:ext cx="108585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rial Narrow" panose="020B0606020202030204" pitchFamily="34" charset="0"/>
              </a:rPr>
              <a:t>4.Discuss the need to balance the Grade Point Average (GPA and the Character Point Average (CPA) </a:t>
            </a:r>
          </a:p>
          <a:p>
            <a:r>
              <a:rPr lang="en-US" dirty="0"/>
              <a:t>		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venir Book" charset="0"/>
              <a:sym typeface="Lora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327A7B-4436-4187-97B9-BAC468A722C2}"/>
              </a:ext>
            </a:extLst>
          </p:cNvPr>
          <p:cNvSpPr txBox="1"/>
          <p:nvPr/>
        </p:nvSpPr>
        <p:spPr>
          <a:xfrm>
            <a:off x="126022" y="2716884"/>
            <a:ext cx="11699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dirty="0">
                <a:latin typeface="Arial Narrow" panose="020B0606020202030204" pitchFamily="34" charset="0"/>
              </a:rPr>
              <a:t>2.Have Students compete to see who could memorize most of the AIMHigh Empowerment Affirmation. 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venir Book" charset="0"/>
              <a:sym typeface="Lor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60035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7280031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1620500" cy="1325563"/>
          </a:xfrm>
        </p:spPr>
        <p:txBody>
          <a:bodyPr>
            <a:normAutofit/>
          </a:bodyPr>
          <a:lstStyle/>
          <a:p>
            <a:r>
              <a:rPr lang="en-US" sz="66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Media resource:</a:t>
            </a:r>
            <a:endParaRPr lang="en-US" sz="660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" panose="020B0606020202050201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227134" y="385410"/>
            <a:ext cx="6740769" cy="808892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1946030" y="2813135"/>
            <a:ext cx="7822223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Arial Narrow" panose="020B0606020202030204" pitchFamily="34" charset="0"/>
              </a:rPr>
              <a:t>Show video the AIMHigh Induction Ceremony:</a:t>
            </a:r>
            <a:endParaRPr lang="en-US" sz="2000" dirty="0">
              <a:latin typeface="Arial Narrow" panose="020B0606020202030204" pitchFamily="34" charset="0"/>
            </a:endParaRPr>
          </a:p>
          <a:p>
            <a:pPr algn="ctr"/>
            <a:r>
              <a:rPr lang="en-US" b="1" u="sng" dirty="0">
                <a:hlinkClick r:id="rId2"/>
              </a:rPr>
              <a:t>https://www.youtube.com/watch?v=GZh7Pdl-X34&amp;t=2s</a:t>
            </a:r>
            <a:endParaRPr lang="en-US" dirty="0"/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venir Book" charset="0"/>
              <a:sym typeface="Lora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327A7B-4436-4187-97B9-BAC468A722C2}"/>
              </a:ext>
            </a:extLst>
          </p:cNvPr>
          <p:cNvSpPr txBox="1"/>
          <p:nvPr/>
        </p:nvSpPr>
        <p:spPr>
          <a:xfrm>
            <a:off x="1946030" y="4112014"/>
            <a:ext cx="75071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ASSIGNMENT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:  </a:t>
            </a:r>
            <a:r>
              <a:rPr lang="en-US" dirty="0">
                <a:latin typeface="Arial Narrow" panose="020B0606020202030204" pitchFamily="34" charset="0"/>
              </a:rPr>
              <a:t>After viewing the video, ask students to discuss what they like most about what they’ve seen about the AIMHigh Induction Ceremony</a:t>
            </a:r>
          </a:p>
          <a:p>
            <a:pPr algn="ctr"/>
            <a:endParaRPr lang="en-US" altLang="en-US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4B16A2-C2AC-4A98-9394-FAF084532E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036" y="5987562"/>
            <a:ext cx="284284" cy="284284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F09B07D-EBB2-4B65-8E07-88C4AA6D65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8815" y="5985856"/>
            <a:ext cx="285990" cy="285990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C078A61-917A-46ED-AA35-138776211D5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8300" y="5976207"/>
            <a:ext cx="244229" cy="295639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40D0546-4D72-40F9-AF73-C40336799907}"/>
              </a:ext>
            </a:extLst>
          </p:cNvPr>
          <p:cNvSpPr txBox="1"/>
          <p:nvPr/>
        </p:nvSpPr>
        <p:spPr>
          <a:xfrm>
            <a:off x="4583110" y="6313805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Bebas Neue" panose="020B0606020202050201" pitchFamily="34" charset="0"/>
              </a:rPr>
              <a:t>Follow us @</a:t>
            </a:r>
            <a:r>
              <a:rPr lang="en-US" dirty="0" err="1">
                <a:latin typeface="Bebas Neue" panose="020B0606020202050201" pitchFamily="34" charset="0"/>
              </a:rPr>
              <a:t>aimhighei</a:t>
            </a:r>
            <a:endParaRPr lang="en-US" dirty="0">
              <a:latin typeface="Bebas Neue" panose="020B06060202020502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44643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1620500" cy="1325563"/>
          </a:xfrm>
        </p:spPr>
        <p:txBody>
          <a:bodyPr>
            <a:normAutofit/>
          </a:bodyPr>
          <a:lstStyle/>
          <a:p>
            <a:pPr algn="ctr"/>
            <a:r>
              <a:rPr lang="en-US" sz="66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EMPOWERMENT affirmation:</a:t>
            </a:r>
            <a:endParaRPr lang="en-US" sz="660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" panose="020B0606020202050201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2426677" y="1737350"/>
            <a:ext cx="6937131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men with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Ambition, Inspiration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Motivation</a:t>
            </a:r>
          </a:p>
          <a:p>
            <a:pPr algn="ctr"/>
            <a:endParaRPr lang="en-US" altLang="en-US" sz="2000" b="1" i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Our Attitudes and Actions will transform our nation.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men with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Competence, Confidence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Character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walk with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Integrity</a:t>
            </a:r>
            <a:r>
              <a:rPr lang="en-US" altLang="en-US" sz="2000" b="1" dirty="0">
                <a:solidFill>
                  <a:srgbClr val="FFFFFF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 Return with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 Honor.</a:t>
            </a:r>
          </a:p>
          <a:p>
            <a:pPr algn="ctr"/>
            <a:endParaRPr lang="en-US" altLang="en-US" sz="2000" b="1" dirty="0">
              <a:solidFill>
                <a:srgbClr val="FFFFFF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Engaged, Educated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rgbClr val="FFFFFF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Empowered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Persistence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Intelligence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is the Source of our Power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Men of Distinction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, living this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life by Design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move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forward together, “No Man Left Behind”</a:t>
            </a:r>
            <a:r>
              <a:rPr lang="en-US" altLang="ja-JP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.</a:t>
            </a:r>
          </a:p>
          <a:p>
            <a:pPr algn="ctr"/>
            <a:endParaRPr lang="en-US" altLang="en-US" sz="24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DBEAD-EB79-4B5E-A8EC-C7E460E8A56A}"/>
              </a:ext>
            </a:extLst>
          </p:cNvPr>
          <p:cNvSpPr txBox="1"/>
          <p:nvPr/>
        </p:nvSpPr>
        <p:spPr>
          <a:xfrm>
            <a:off x="8150469" y="6627176"/>
            <a:ext cx="34465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800" dirty="0"/>
              <a:t>© Copyright 2017. AIMHigh Empowerment Institute Inc. All Rights Reserved</a:t>
            </a:r>
          </a:p>
          <a:p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2602018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1620500" cy="1325563"/>
          </a:xfrm>
        </p:spPr>
        <p:txBody>
          <a:bodyPr>
            <a:normAutofit/>
          </a:bodyPr>
          <a:lstStyle/>
          <a:p>
            <a:pPr algn="ctr"/>
            <a:r>
              <a:rPr lang="en-US" sz="66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EMPOWERMENT affirmation:</a:t>
            </a:r>
            <a:endParaRPr lang="en-US" sz="660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" panose="020B0606020202050201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2701463" y="1798896"/>
            <a:ext cx="647993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women with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Ambition, Inspiration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Motivation</a:t>
            </a:r>
          </a:p>
          <a:p>
            <a:pPr algn="ctr"/>
            <a:endParaRPr lang="en-US" altLang="en-US" sz="2000" b="1" i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chemeClr val="tx1"/>
                </a:solidFill>
                <a:latin typeface="Arial Narrow" panose="020B0606020202030204" pitchFamily="34" charset="0"/>
                <a:sym typeface="Lora" charset="0"/>
              </a:rPr>
              <a:t>Our Attitudes and Actions will transform our nation.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women with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Competence, Confidence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Character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walk with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Integrity, while leaving a Legacy.</a:t>
            </a:r>
          </a:p>
          <a:p>
            <a:pPr algn="ctr"/>
            <a:endParaRPr lang="en-US" altLang="en-US" sz="2000" b="1" dirty="0">
              <a:solidFill>
                <a:srgbClr val="FFFFFF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Engaged, Educated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Empowered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Endurance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Wisdom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is the Source of our Power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Women of Significance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, living this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life by Design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move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forward together, “All Women Unite”</a:t>
            </a:r>
            <a:r>
              <a:rPr lang="en-US" altLang="ja-JP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.</a:t>
            </a:r>
          </a:p>
          <a:p>
            <a:pPr algn="ctr"/>
            <a:endParaRPr lang="en-US" altLang="en-US" sz="24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venir Book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venir Book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venir Book" charset="0"/>
              <a:sym typeface="Lora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69D9901-1CCD-4F66-8470-52940242D35B}"/>
              </a:ext>
            </a:extLst>
          </p:cNvPr>
          <p:cNvSpPr txBox="1"/>
          <p:nvPr/>
        </p:nvSpPr>
        <p:spPr>
          <a:xfrm>
            <a:off x="8150469" y="6627176"/>
            <a:ext cx="34465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800" dirty="0"/>
              <a:t>© Copyright 2017. AIMHigh Empowerment Institute Inc. All Rights Reserved</a:t>
            </a:r>
          </a:p>
          <a:p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0495360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9126416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6459415" cy="1325563"/>
          </a:xfrm>
        </p:spPr>
        <p:txBody>
          <a:bodyPr>
            <a:normAutofit/>
          </a:bodyPr>
          <a:lstStyle/>
          <a:p>
            <a:r>
              <a:rPr lang="en-US" sz="66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SESSION </a:t>
            </a:r>
            <a:r>
              <a:rPr lang="en-US" sz="66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OBECTIVES: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500C49-862D-4464-9DBA-AF0B470012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699" y="2045859"/>
            <a:ext cx="10570633" cy="3496985"/>
          </a:xfrm>
        </p:spPr>
        <p:txBody>
          <a:bodyPr/>
          <a:lstStyle/>
          <a:p>
            <a:r>
              <a:rPr lang="en-US" dirty="0">
                <a:latin typeface="Arial Narrow" panose="020B0606020202030204" pitchFamily="34" charset="0"/>
              </a:rPr>
              <a:t>Know the 3C’s &amp; 3E’s of the AIMHigh Empowerment Institute </a:t>
            </a:r>
          </a:p>
          <a:p>
            <a:r>
              <a:rPr lang="en-US" dirty="0">
                <a:latin typeface="Arial Narrow" panose="020B0606020202030204" pitchFamily="34" charset="0"/>
              </a:rPr>
              <a:t>Articulate how the development of these tenets is beneficial to their future</a:t>
            </a:r>
          </a:p>
          <a:p>
            <a:r>
              <a:rPr lang="en-US" dirty="0">
                <a:latin typeface="Arial Narrow" panose="020B0606020202030204" pitchFamily="34" charset="0"/>
              </a:rPr>
              <a:t>Complete the AIMHigh Pre-Assessment Intake Form</a:t>
            </a:r>
          </a:p>
          <a:p>
            <a:r>
              <a:rPr lang="en-US" dirty="0">
                <a:latin typeface="Arial Narrow" panose="020B0606020202030204" pitchFamily="34" charset="0"/>
              </a:rPr>
              <a:t>Know the requirements to be inducted into the AHEI</a:t>
            </a:r>
          </a:p>
          <a:p>
            <a:r>
              <a:rPr lang="en-US" dirty="0">
                <a:latin typeface="Arial Narrow" panose="020B0606020202030204" pitchFamily="34" charset="0"/>
              </a:rPr>
              <a:t>Receive the AIMHigh syllabus for the year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70" y="411787"/>
            <a:ext cx="8543192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7241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9126416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6459415" cy="1325563"/>
          </a:xfrm>
        </p:spPr>
        <p:txBody>
          <a:bodyPr>
            <a:normAutofit/>
          </a:bodyPr>
          <a:lstStyle/>
          <a:p>
            <a:r>
              <a:rPr lang="en-US" sz="6600" spc="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Let’s connect</a:t>
            </a:r>
            <a:endParaRPr lang="en-US" sz="6600" spc="3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" panose="020B0606020202050201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70" y="411787"/>
            <a:ext cx="8543192" cy="808892"/>
          </a:xfrm>
          <a:prstGeom prst="rect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1285F86-EAC1-42C5-90B9-F75A7DAAACD5}"/>
              </a:ext>
            </a:extLst>
          </p:cNvPr>
          <p:cNvSpPr txBox="1"/>
          <p:nvPr/>
        </p:nvSpPr>
        <p:spPr>
          <a:xfrm>
            <a:off x="187570" y="2842806"/>
            <a:ext cx="6093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ICEBREAKER: Question?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4C9F6D9-3F30-4142-99CA-A4036B1C8118}"/>
              </a:ext>
            </a:extLst>
          </p:cNvPr>
          <p:cNvSpPr txBox="1"/>
          <p:nvPr/>
        </p:nvSpPr>
        <p:spPr>
          <a:xfrm>
            <a:off x="187570" y="3731780"/>
            <a:ext cx="79736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3200" dirty="0">
                <a:solidFill>
                  <a:srgbClr val="FA0000"/>
                </a:solidFill>
                <a:latin typeface="Bebas Neue" panose="020B0606020202050201" pitchFamily="34" charset="0"/>
              </a:rPr>
              <a:t>If your house was on fire and you could only grab three items before leaving, what would they be and why? </a:t>
            </a:r>
            <a:endParaRPr lang="en-US" sz="3200" dirty="0">
              <a:solidFill>
                <a:srgbClr val="FA0000"/>
              </a:solidFill>
              <a:latin typeface="Bebas Neue" panose="020B0606020202050201" pitchFamily="34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D3D2F0F-22B4-44B1-AA56-8DF50FBC2F06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FA00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  <a14:imgEffect>
                      <a14:brightnessContrast bright="-4000"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200" y="1648999"/>
            <a:ext cx="3549162" cy="3549162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225258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7A777A9-95C3-4A0C-8226-ACA591EFCB77}"/>
              </a:ext>
            </a:extLst>
          </p:cNvPr>
          <p:cNvSpPr/>
          <p:nvPr/>
        </p:nvSpPr>
        <p:spPr>
          <a:xfrm>
            <a:off x="0" y="2378161"/>
            <a:ext cx="9134475" cy="923192"/>
          </a:xfrm>
          <a:prstGeom prst="roundRect">
            <a:avLst/>
          </a:prstGeom>
          <a:solidFill>
            <a:srgbClr val="FF99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4862146" y="172439"/>
            <a:ext cx="7329854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94839" y="263769"/>
            <a:ext cx="6459415" cy="1190057"/>
          </a:xfrm>
          <a:noFill/>
        </p:spPr>
        <p:txBody>
          <a:bodyPr>
            <a:normAutofit/>
          </a:bodyPr>
          <a:lstStyle/>
          <a:p>
            <a:r>
              <a:rPr lang="en-US" sz="66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Believe it or not!</a:t>
            </a:r>
            <a:endParaRPr lang="en-US" sz="660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" panose="020B0606020202050201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5071696" y="320935"/>
            <a:ext cx="6910754" cy="940220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4C9F6D9-3F30-4142-99CA-A4036B1C8118}"/>
              </a:ext>
            </a:extLst>
          </p:cNvPr>
          <p:cNvSpPr txBox="1"/>
          <p:nvPr/>
        </p:nvSpPr>
        <p:spPr>
          <a:xfrm>
            <a:off x="-94205" y="2608924"/>
            <a:ext cx="93228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00"/>
              </a:spcBef>
            </a:pPr>
            <a:r>
              <a:rPr lang="en-US" altLang="en-US" sz="2400" dirty="0">
                <a:solidFill>
                  <a:srgbClr val="002060"/>
                </a:solidFill>
                <a:latin typeface="Bebas Neue" panose="020B0606020202050201" pitchFamily="34" charset="0"/>
              </a:rPr>
              <a:t>Your answer to the previous question gives insight as to what is most important to you. 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685E337F-8232-43CA-BBE4-3A5FE631FEA1}"/>
              </a:ext>
            </a:extLst>
          </p:cNvPr>
          <p:cNvSpPr/>
          <p:nvPr/>
        </p:nvSpPr>
        <p:spPr>
          <a:xfrm>
            <a:off x="0" y="3764091"/>
            <a:ext cx="9134475" cy="923192"/>
          </a:xfrm>
          <a:prstGeom prst="roundRect">
            <a:avLst/>
          </a:prstGeom>
          <a:solidFill>
            <a:srgbClr val="FF99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257CA3C-9F5E-4FDE-A9AF-5A2A47B479D4}"/>
              </a:ext>
            </a:extLst>
          </p:cNvPr>
          <p:cNvSpPr txBox="1"/>
          <p:nvPr/>
        </p:nvSpPr>
        <p:spPr>
          <a:xfrm>
            <a:off x="-188408" y="3994854"/>
            <a:ext cx="93228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00"/>
              </a:spcBef>
            </a:pPr>
            <a:r>
              <a:rPr lang="en-US" altLang="en-US" sz="2400" dirty="0">
                <a:solidFill>
                  <a:srgbClr val="002060"/>
                </a:solidFill>
                <a:latin typeface="Bebas Neue" panose="020B0606020202050201" pitchFamily="34" charset="0"/>
              </a:rPr>
              <a:t>What is most important to you in life is often guided by your tenets and philosophies.</a:t>
            </a:r>
            <a:endParaRPr lang="en-US" altLang="en-US" sz="2400" b="1" dirty="0">
              <a:solidFill>
                <a:srgbClr val="002060"/>
              </a:solidFill>
              <a:latin typeface="Bebas Neue" panose="020B0606020202050201" pitchFamily="34" charset="0"/>
              <a:sym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56532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1620500" cy="1325563"/>
          </a:xfrm>
        </p:spPr>
        <p:txBody>
          <a:bodyPr>
            <a:normAutofit/>
          </a:bodyPr>
          <a:lstStyle/>
          <a:p>
            <a:pPr algn="ctr"/>
            <a:r>
              <a:rPr lang="en-US" sz="66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Key definitions: </a:t>
            </a:r>
            <a:endParaRPr lang="en-US" sz="660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" panose="020B0606020202050201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313E606-50CC-4ED1-A9BB-514DB6638F22}"/>
              </a:ext>
            </a:extLst>
          </p:cNvPr>
          <p:cNvCxnSpPr>
            <a:cxnSpLocks/>
          </p:cNvCxnSpPr>
          <p:nvPr/>
        </p:nvCxnSpPr>
        <p:spPr>
          <a:xfrm>
            <a:off x="5671609" y="2474031"/>
            <a:ext cx="0" cy="38469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B932A96F-6333-4C07-9B04-0F73FAE67947}"/>
              </a:ext>
            </a:extLst>
          </p:cNvPr>
          <p:cNvSpPr txBox="1"/>
          <p:nvPr/>
        </p:nvSpPr>
        <p:spPr>
          <a:xfrm>
            <a:off x="7890935" y="2405714"/>
            <a:ext cx="29915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Philosophy: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94A677-D5C7-498C-AEB4-19F1AC2B741C}"/>
              </a:ext>
            </a:extLst>
          </p:cNvPr>
          <p:cNvSpPr txBox="1"/>
          <p:nvPr/>
        </p:nvSpPr>
        <p:spPr>
          <a:xfrm>
            <a:off x="1295817" y="2405715"/>
            <a:ext cx="29915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Tenet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886723" y="4773407"/>
            <a:ext cx="3889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altLang="en-US" sz="2400" dirty="0">
                <a:latin typeface="Arial Narrow" panose="020B0606020202030204" pitchFamily="34" charset="0"/>
              </a:rPr>
              <a:t>A principle or belief.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6B908F4-C7E3-4EC3-AD3A-AF175AFC9581}"/>
              </a:ext>
            </a:extLst>
          </p:cNvPr>
          <p:cNvSpPr txBox="1"/>
          <p:nvPr/>
        </p:nvSpPr>
        <p:spPr>
          <a:xfrm>
            <a:off x="6995256" y="4773407"/>
            <a:ext cx="44178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en-US" altLang="en-US" sz="2400" dirty="0">
                <a:latin typeface="Arial Narrow" panose="020B0606020202030204" pitchFamily="34" charset="0"/>
              </a:rPr>
              <a:t>A theory or attitude held by a person that acts as a guiding principle for behavior.</a:t>
            </a:r>
            <a:endParaRPr lang="en-US" sz="2400" dirty="0">
              <a:latin typeface="Arial Narrow" panose="020B0606020202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1B1F685-A2E8-443D-9B84-6103117B38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8136" y="3172158"/>
            <a:ext cx="1103069" cy="148113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7C3F4AD-9EA1-44BE-8B94-61E186F820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3548" y="2942041"/>
            <a:ext cx="1362569" cy="1507011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403770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7A777A9-95C3-4A0C-8226-ACA591EFCB77}"/>
              </a:ext>
            </a:extLst>
          </p:cNvPr>
          <p:cNvSpPr/>
          <p:nvPr/>
        </p:nvSpPr>
        <p:spPr>
          <a:xfrm>
            <a:off x="521310" y="2263852"/>
            <a:ext cx="11058525" cy="923192"/>
          </a:xfrm>
          <a:prstGeom prst="roundRect">
            <a:avLst/>
          </a:prstGeom>
          <a:solidFill>
            <a:srgbClr val="FF99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873C535E-8D16-412F-8B53-9CB21317D99C}"/>
              </a:ext>
            </a:extLst>
          </p:cNvPr>
          <p:cNvSpPr/>
          <p:nvPr/>
        </p:nvSpPr>
        <p:spPr>
          <a:xfrm>
            <a:off x="4500039" y="1845954"/>
            <a:ext cx="3228975" cy="646331"/>
          </a:xfrm>
          <a:prstGeom prst="roundRect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148304"/>
            <a:ext cx="7329854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614" y="216729"/>
            <a:ext cx="6459415" cy="1190057"/>
          </a:xfrm>
          <a:noFill/>
        </p:spPr>
        <p:txBody>
          <a:bodyPr>
            <a:normAutofit/>
          </a:bodyPr>
          <a:lstStyle/>
          <a:p>
            <a:r>
              <a:rPr lang="en-US" sz="66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Life skills Tenets</a:t>
            </a:r>
            <a:endParaRPr lang="en-US" sz="660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" panose="020B0606020202050201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209550" y="294346"/>
            <a:ext cx="6910754" cy="940220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4C9F6D9-3F30-4142-99CA-A4036B1C8118}"/>
              </a:ext>
            </a:extLst>
          </p:cNvPr>
          <p:cNvSpPr txBox="1"/>
          <p:nvPr/>
        </p:nvSpPr>
        <p:spPr>
          <a:xfrm>
            <a:off x="495300" y="2494615"/>
            <a:ext cx="112384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00"/>
              </a:spcBef>
            </a:pPr>
            <a:r>
              <a:rPr lang="en-US" altLang="en-US" sz="2400" dirty="0">
                <a:solidFill>
                  <a:srgbClr val="002060"/>
                </a:solidFill>
                <a:latin typeface="Bebas Neue" panose="020B0606020202050201" pitchFamily="34" charset="0"/>
                <a:cs typeface="Times New Roman" panose="02020603050405020304" pitchFamily="18" charset="0"/>
                <a:sym typeface="Times New Roman" panose="02020603050405020304" pitchFamily="18" charset="0"/>
              </a:rPr>
              <a:t>The ability to acquire knowledge, improve skill-sets and behave appropriately in various environments</a:t>
            </a:r>
            <a:endParaRPr lang="en-US" altLang="en-US" sz="2400" dirty="0">
              <a:solidFill>
                <a:srgbClr val="002060"/>
              </a:solidFill>
              <a:latin typeface="Bebas Neue" panose="020B0606020202050201" pitchFamily="34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685E337F-8232-43CA-BBE4-3A5FE631FEA1}"/>
              </a:ext>
            </a:extLst>
          </p:cNvPr>
          <p:cNvSpPr/>
          <p:nvPr/>
        </p:nvSpPr>
        <p:spPr>
          <a:xfrm>
            <a:off x="547320" y="3766307"/>
            <a:ext cx="11006504" cy="923192"/>
          </a:xfrm>
          <a:prstGeom prst="roundRect">
            <a:avLst/>
          </a:prstGeom>
          <a:solidFill>
            <a:srgbClr val="FF99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257CA3C-9F5E-4FDE-A9AF-5A2A47B479D4}"/>
              </a:ext>
            </a:extLst>
          </p:cNvPr>
          <p:cNvSpPr txBox="1"/>
          <p:nvPr/>
        </p:nvSpPr>
        <p:spPr>
          <a:xfrm>
            <a:off x="1983292" y="3997000"/>
            <a:ext cx="93228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SzPct val="100000"/>
            </a:pPr>
            <a:r>
              <a:rPr lang="en-US" altLang="en-US" sz="2400" dirty="0">
                <a:solidFill>
                  <a:srgbClr val="002060"/>
                </a:solidFill>
                <a:latin typeface="Bebas Neue" panose="020B0606020202050201" pitchFamily="34" charset="0"/>
                <a:cs typeface="Times New Roman" panose="02020603050405020304" pitchFamily="18" charset="0"/>
                <a:sym typeface="Times New Roman" panose="02020603050405020304" pitchFamily="18" charset="0"/>
              </a:rPr>
              <a:t>The belief in yourself and your ability to accomplish goals and aspirations.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EC933AA-968E-4A5F-B30F-9F6555E09195}"/>
              </a:ext>
            </a:extLst>
          </p:cNvPr>
          <p:cNvSpPr/>
          <p:nvPr/>
        </p:nvSpPr>
        <p:spPr>
          <a:xfrm>
            <a:off x="495300" y="5263964"/>
            <a:ext cx="11006504" cy="923192"/>
          </a:xfrm>
          <a:prstGeom prst="roundRect">
            <a:avLst/>
          </a:prstGeom>
          <a:solidFill>
            <a:srgbClr val="FF99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D14255E-5675-4098-9966-2F36F76511A2}"/>
              </a:ext>
            </a:extLst>
          </p:cNvPr>
          <p:cNvSpPr txBox="1"/>
          <p:nvPr/>
        </p:nvSpPr>
        <p:spPr>
          <a:xfrm>
            <a:off x="1123951" y="5494728"/>
            <a:ext cx="102774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SzPct val="100000"/>
            </a:pPr>
            <a:r>
              <a:rPr lang="en-US" altLang="en-US" sz="2400" dirty="0">
                <a:solidFill>
                  <a:srgbClr val="002060"/>
                </a:solidFill>
                <a:latin typeface="Bebas Neue" panose="020B0606020202050201" pitchFamily="34" charset="0"/>
                <a:cs typeface="Times New Roman" panose="02020603050405020304" pitchFamily="18" charset="0"/>
                <a:sym typeface="Times New Roman" panose="02020603050405020304" pitchFamily="18" charset="0"/>
              </a:rPr>
              <a:t>The comprehensive, mental, social and personal qualities distinctive to you as an individual.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29095CA-1B97-4BB2-915D-05665F7F6B32}"/>
              </a:ext>
            </a:extLst>
          </p:cNvPr>
          <p:cNvSpPr txBox="1"/>
          <p:nvPr/>
        </p:nvSpPr>
        <p:spPr>
          <a:xfrm>
            <a:off x="4887004" y="1834520"/>
            <a:ext cx="25775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cs typeface="Times New Roman" panose="02020603050405020304" pitchFamily="18" charset="0"/>
                <a:sym typeface="Times New Roman" panose="02020603050405020304" pitchFamily="18" charset="0"/>
              </a:rPr>
              <a:t>Competence</a:t>
            </a:r>
            <a:endParaRPr 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169D06A7-E44B-4225-AAB5-CDC1F048CF25}"/>
              </a:ext>
            </a:extLst>
          </p:cNvPr>
          <p:cNvSpPr/>
          <p:nvPr/>
        </p:nvSpPr>
        <p:spPr>
          <a:xfrm>
            <a:off x="4500039" y="3363330"/>
            <a:ext cx="3228975" cy="646331"/>
          </a:xfrm>
          <a:prstGeom prst="roundRect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467A4253-51EF-417F-B4CD-7D988048F113}"/>
              </a:ext>
            </a:extLst>
          </p:cNvPr>
          <p:cNvSpPr/>
          <p:nvPr/>
        </p:nvSpPr>
        <p:spPr>
          <a:xfrm>
            <a:off x="4500039" y="4825215"/>
            <a:ext cx="3228975" cy="646331"/>
          </a:xfrm>
          <a:prstGeom prst="roundRect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09D7513-A455-407B-9EEA-F857EFE1AA0A}"/>
              </a:ext>
            </a:extLst>
          </p:cNvPr>
          <p:cNvSpPr txBox="1"/>
          <p:nvPr/>
        </p:nvSpPr>
        <p:spPr>
          <a:xfrm>
            <a:off x="4862146" y="3345960"/>
            <a:ext cx="25775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cs typeface="Times New Roman" panose="02020603050405020304" pitchFamily="18" charset="0"/>
                <a:sym typeface="Times New Roman" panose="02020603050405020304" pitchFamily="18" charset="0"/>
              </a:rPr>
              <a:t>Confidence</a:t>
            </a:r>
            <a:endParaRPr 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8BA9E17-5A38-4EFE-B1D8-E5F9B5F31E77}"/>
              </a:ext>
            </a:extLst>
          </p:cNvPr>
          <p:cNvSpPr txBox="1"/>
          <p:nvPr/>
        </p:nvSpPr>
        <p:spPr>
          <a:xfrm>
            <a:off x="4825747" y="4834633"/>
            <a:ext cx="25775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cs typeface="Times New Roman" panose="02020603050405020304" pitchFamily="18" charset="0"/>
                <a:sym typeface="Times New Roman" panose="02020603050405020304" pitchFamily="18" charset="0"/>
              </a:rPr>
              <a:t>Character</a:t>
            </a:r>
            <a:endParaRPr 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725833A-F4EA-41A9-ADA9-4DFD98E56B29}"/>
              </a:ext>
            </a:extLst>
          </p:cNvPr>
          <p:cNvSpPr txBox="1"/>
          <p:nvPr/>
        </p:nvSpPr>
        <p:spPr>
          <a:xfrm>
            <a:off x="209550" y="1629383"/>
            <a:ext cx="42195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400" dirty="0">
                <a:solidFill>
                  <a:srgbClr val="2F4776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We believe in developing</a:t>
            </a:r>
            <a:r>
              <a:rPr lang="mr-IN" altLang="en-US" sz="2400" dirty="0">
                <a:solidFill>
                  <a:srgbClr val="2F4776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…</a:t>
            </a:r>
            <a:r>
              <a:rPr lang="en-US" altLang="en-US" sz="2400" dirty="0">
                <a:solidFill>
                  <a:srgbClr val="2F4776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</a:t>
            </a:r>
            <a:endParaRPr lang="en-US" sz="2400" dirty="0">
              <a:latin typeface="Bebas Neue" panose="020B06060202020502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11861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7A777A9-95C3-4A0C-8226-ACA591EFCB77}"/>
              </a:ext>
            </a:extLst>
          </p:cNvPr>
          <p:cNvSpPr/>
          <p:nvPr/>
        </p:nvSpPr>
        <p:spPr>
          <a:xfrm>
            <a:off x="521310" y="2263852"/>
            <a:ext cx="11058525" cy="923192"/>
          </a:xfrm>
          <a:prstGeom prst="roundRect">
            <a:avLst/>
          </a:prstGeom>
          <a:solidFill>
            <a:srgbClr val="00206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873C535E-8D16-412F-8B53-9CB21317D99C}"/>
              </a:ext>
            </a:extLst>
          </p:cNvPr>
          <p:cNvSpPr/>
          <p:nvPr/>
        </p:nvSpPr>
        <p:spPr>
          <a:xfrm>
            <a:off x="4500039" y="1845954"/>
            <a:ext cx="3228975" cy="646331"/>
          </a:xfrm>
          <a:prstGeom prst="roundRect">
            <a:avLst/>
          </a:prstGeom>
          <a:solidFill>
            <a:srgbClr val="FF99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148304"/>
            <a:ext cx="7329854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614" y="216729"/>
            <a:ext cx="6459415" cy="1190057"/>
          </a:xfrm>
          <a:noFill/>
        </p:spPr>
        <p:txBody>
          <a:bodyPr>
            <a:normAutofit/>
          </a:bodyPr>
          <a:lstStyle/>
          <a:p>
            <a:r>
              <a:rPr lang="en-US" sz="66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Academic Tenets</a:t>
            </a:r>
            <a:endParaRPr lang="en-US" sz="660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" panose="020B0606020202050201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209550" y="294346"/>
            <a:ext cx="6910754" cy="940220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4C9F6D9-3F30-4142-99CA-A4036B1C8118}"/>
              </a:ext>
            </a:extLst>
          </p:cNvPr>
          <p:cNvSpPr txBox="1"/>
          <p:nvPr/>
        </p:nvSpPr>
        <p:spPr>
          <a:xfrm>
            <a:off x="643460" y="2558381"/>
            <a:ext cx="11238455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>
                <a:srgbClr val="85B4D9"/>
              </a:buClr>
            </a:pPr>
            <a:r>
              <a:rPr lang="en-US" altLang="en-US" sz="2100" dirty="0">
                <a:solidFill>
                  <a:schemeClr val="bg1"/>
                </a:solidFill>
                <a:latin typeface="Bebas Neue" panose="020B0606020202050201" pitchFamily="34" charset="0"/>
                <a:cs typeface="Arial" panose="020B0604020202020204" pitchFamily="34" charset="0"/>
                <a:sym typeface="Times New Roman" panose="02020603050405020304" pitchFamily="18" charset="0"/>
              </a:rPr>
              <a:t>The strategies to build relationships, stimulate interest and involvement, and participate in extra-curricular activities.</a:t>
            </a:r>
          </a:p>
          <a:p>
            <a:pPr algn="just">
              <a:buClr>
                <a:srgbClr val="85B4D9"/>
              </a:buClr>
            </a:pPr>
            <a:endParaRPr lang="en-US" altLang="en-US" sz="2000" dirty="0">
              <a:solidFill>
                <a:schemeClr val="bg1"/>
              </a:solidFill>
              <a:latin typeface="Avenir Book" charset="0"/>
              <a:cs typeface="Arial" panose="020B0604020202020204" pitchFamily="34" charset="0"/>
              <a:sym typeface="Times New Roman" panose="02020603050405020304" pitchFamily="18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685E337F-8232-43CA-BBE4-3A5FE631FEA1}"/>
              </a:ext>
            </a:extLst>
          </p:cNvPr>
          <p:cNvSpPr/>
          <p:nvPr/>
        </p:nvSpPr>
        <p:spPr>
          <a:xfrm>
            <a:off x="547320" y="3766307"/>
            <a:ext cx="11006504" cy="923192"/>
          </a:xfrm>
          <a:prstGeom prst="roundRect">
            <a:avLst/>
          </a:prstGeom>
          <a:solidFill>
            <a:srgbClr val="00206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257CA3C-9F5E-4FDE-A9AF-5A2A47B479D4}"/>
              </a:ext>
            </a:extLst>
          </p:cNvPr>
          <p:cNvSpPr txBox="1"/>
          <p:nvPr/>
        </p:nvSpPr>
        <p:spPr>
          <a:xfrm>
            <a:off x="643461" y="3997000"/>
            <a:ext cx="107579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SzPct val="100000"/>
            </a:pPr>
            <a:r>
              <a:rPr lang="en-US" altLang="en-US" sz="2100" dirty="0">
                <a:solidFill>
                  <a:schemeClr val="bg1"/>
                </a:solidFill>
                <a:latin typeface="Bebas Neue" panose="020B0606020202050201" pitchFamily="34" charset="0"/>
                <a:cs typeface="Arial" panose="020B0604020202020204" pitchFamily="34" charset="0"/>
                <a:sym typeface="Times New Roman" panose="02020603050405020304" pitchFamily="18" charset="0"/>
              </a:rPr>
              <a:t>The promotion of learning using a range of formal and informal methods (i.e. Classroom, Conferences, Forums, internships, work study etc.)</a:t>
            </a:r>
            <a:endParaRPr lang="en-US" altLang="en-US" sz="2100" dirty="0">
              <a:solidFill>
                <a:schemeClr val="bg1"/>
              </a:solidFill>
              <a:latin typeface="Bebas Neue" panose="020B0606020202050201" pitchFamily="34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EC933AA-968E-4A5F-B30F-9F6555E09195}"/>
              </a:ext>
            </a:extLst>
          </p:cNvPr>
          <p:cNvSpPr/>
          <p:nvPr/>
        </p:nvSpPr>
        <p:spPr>
          <a:xfrm>
            <a:off x="495300" y="5263964"/>
            <a:ext cx="11006504" cy="923192"/>
          </a:xfrm>
          <a:prstGeom prst="roundRect">
            <a:avLst/>
          </a:prstGeom>
          <a:solidFill>
            <a:srgbClr val="00206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D14255E-5675-4098-9966-2F36F76511A2}"/>
              </a:ext>
            </a:extLst>
          </p:cNvPr>
          <p:cNvSpPr txBox="1"/>
          <p:nvPr/>
        </p:nvSpPr>
        <p:spPr>
          <a:xfrm>
            <a:off x="547320" y="5494728"/>
            <a:ext cx="1085410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SzPct val="100000"/>
            </a:pPr>
            <a:r>
              <a:rPr lang="en-US" altLang="en-US" sz="2100" dirty="0">
                <a:solidFill>
                  <a:schemeClr val="bg1"/>
                </a:solidFill>
                <a:latin typeface="Bebas Neue" panose="020B0606020202050201" pitchFamily="34" charset="0"/>
                <a:cs typeface="Arial" panose="020B0604020202020204" pitchFamily="34" charset="0"/>
                <a:sym typeface="Times New Roman" panose="02020603050405020304" pitchFamily="18" charset="0"/>
              </a:rPr>
              <a:t>The enabling of members to increase control over their lives by equipping themselves with the skills to move from dependency to self-determination and independence.</a:t>
            </a:r>
            <a:endParaRPr lang="en-US" altLang="en-US" sz="2100" dirty="0">
              <a:solidFill>
                <a:schemeClr val="bg1"/>
              </a:solidFill>
              <a:latin typeface="Bebas Neue" panose="020B0606020202050201" pitchFamily="34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29095CA-1B97-4BB2-915D-05665F7F6B32}"/>
              </a:ext>
            </a:extLst>
          </p:cNvPr>
          <p:cNvSpPr txBox="1"/>
          <p:nvPr/>
        </p:nvSpPr>
        <p:spPr>
          <a:xfrm>
            <a:off x="4887004" y="1834520"/>
            <a:ext cx="25775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cs typeface="Times New Roman" panose="02020603050405020304" pitchFamily="18" charset="0"/>
                <a:sym typeface="Times New Roman" panose="02020603050405020304" pitchFamily="18" charset="0"/>
              </a:rPr>
              <a:t>Engagement</a:t>
            </a:r>
            <a:endParaRPr 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169D06A7-E44B-4225-AAB5-CDC1F048CF25}"/>
              </a:ext>
            </a:extLst>
          </p:cNvPr>
          <p:cNvSpPr/>
          <p:nvPr/>
        </p:nvSpPr>
        <p:spPr>
          <a:xfrm>
            <a:off x="4500039" y="3363330"/>
            <a:ext cx="3228975" cy="646331"/>
          </a:xfrm>
          <a:prstGeom prst="roundRect">
            <a:avLst/>
          </a:prstGeom>
          <a:solidFill>
            <a:srgbClr val="FF99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467A4253-51EF-417F-B4CD-7D988048F113}"/>
              </a:ext>
            </a:extLst>
          </p:cNvPr>
          <p:cNvSpPr/>
          <p:nvPr/>
        </p:nvSpPr>
        <p:spPr>
          <a:xfrm>
            <a:off x="4500039" y="4825215"/>
            <a:ext cx="3228975" cy="646331"/>
          </a:xfrm>
          <a:prstGeom prst="roundRect">
            <a:avLst/>
          </a:prstGeom>
          <a:solidFill>
            <a:srgbClr val="FF99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09D7513-A455-407B-9EEA-F857EFE1AA0A}"/>
              </a:ext>
            </a:extLst>
          </p:cNvPr>
          <p:cNvSpPr txBox="1"/>
          <p:nvPr/>
        </p:nvSpPr>
        <p:spPr>
          <a:xfrm>
            <a:off x="4862146" y="3345960"/>
            <a:ext cx="25775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cs typeface="Times New Roman" panose="02020603050405020304" pitchFamily="18" charset="0"/>
                <a:sym typeface="Times New Roman" panose="02020603050405020304" pitchFamily="18" charset="0"/>
              </a:rPr>
              <a:t>Education</a:t>
            </a:r>
            <a:endParaRPr 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8BA9E17-5A38-4EFE-B1D8-E5F9B5F31E77}"/>
              </a:ext>
            </a:extLst>
          </p:cNvPr>
          <p:cNvSpPr txBox="1"/>
          <p:nvPr/>
        </p:nvSpPr>
        <p:spPr>
          <a:xfrm>
            <a:off x="4662892" y="4815059"/>
            <a:ext cx="29032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cs typeface="Times New Roman" panose="02020603050405020304" pitchFamily="18" charset="0"/>
                <a:sym typeface="Times New Roman" panose="02020603050405020304" pitchFamily="18" charset="0"/>
              </a:rPr>
              <a:t>Empowerment</a:t>
            </a:r>
            <a:endParaRPr 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725833A-F4EA-41A9-ADA9-4DFD98E56B29}"/>
              </a:ext>
            </a:extLst>
          </p:cNvPr>
          <p:cNvSpPr txBox="1"/>
          <p:nvPr/>
        </p:nvSpPr>
        <p:spPr>
          <a:xfrm>
            <a:off x="209550" y="1629383"/>
            <a:ext cx="42195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400" dirty="0">
                <a:solidFill>
                  <a:srgbClr val="FFC000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We believe in developing</a:t>
            </a:r>
            <a:r>
              <a:rPr lang="mr-IN" altLang="en-US" sz="2400" dirty="0">
                <a:solidFill>
                  <a:srgbClr val="FFC000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…</a:t>
            </a:r>
            <a:r>
              <a:rPr lang="en-US" altLang="en-US" sz="2400" dirty="0">
                <a:solidFill>
                  <a:srgbClr val="FFC000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</a:t>
            </a:r>
            <a:endParaRPr lang="en-US" sz="2400" dirty="0">
              <a:solidFill>
                <a:srgbClr val="FFC000"/>
              </a:solidFill>
              <a:latin typeface="Bebas Neue" panose="020B06060202020502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08863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6E731181-F1A1-43B5-B710-EC08A92A5942}"/>
              </a:ext>
            </a:extLst>
          </p:cNvPr>
          <p:cNvSpPr/>
          <p:nvPr/>
        </p:nvSpPr>
        <p:spPr>
          <a:xfrm>
            <a:off x="0" y="-6672"/>
            <a:ext cx="6489149" cy="1255871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989657F8-4C0E-42CB-A25B-1A3B521172DD}"/>
              </a:ext>
            </a:extLst>
          </p:cNvPr>
          <p:cNvCxnSpPr>
            <a:cxnSpLocks/>
          </p:cNvCxnSpPr>
          <p:nvPr/>
        </p:nvCxnSpPr>
        <p:spPr>
          <a:xfrm>
            <a:off x="3275950" y="4098743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2120C9C5-946A-486D-8108-08CDCBE1A116}"/>
              </a:ext>
            </a:extLst>
          </p:cNvPr>
          <p:cNvSpPr txBox="1"/>
          <p:nvPr/>
        </p:nvSpPr>
        <p:spPr>
          <a:xfrm>
            <a:off x="-419100" y="152605"/>
            <a:ext cx="66873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spc="3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EPIC IMPACT SYLLABUS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E19D27C-F8F0-40CD-B3E7-3547D9EC8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25" y="2381250"/>
            <a:ext cx="2952750" cy="2952750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1B9D5BB-BD05-462C-AE53-62F58D2B94DB}"/>
              </a:ext>
            </a:extLst>
          </p:cNvPr>
          <p:cNvCxnSpPr>
            <a:cxnSpLocks/>
          </p:cNvCxnSpPr>
          <p:nvPr/>
        </p:nvCxnSpPr>
        <p:spPr>
          <a:xfrm>
            <a:off x="4261909" y="1249199"/>
            <a:ext cx="0" cy="5484976"/>
          </a:xfrm>
          <a:prstGeom prst="line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7F37466-4D00-45AA-BDCA-EC18DCC772B0}"/>
              </a:ext>
            </a:extLst>
          </p:cNvPr>
          <p:cNvCxnSpPr>
            <a:cxnSpLocks/>
          </p:cNvCxnSpPr>
          <p:nvPr/>
        </p:nvCxnSpPr>
        <p:spPr>
          <a:xfrm flipH="1">
            <a:off x="4261909" y="2958612"/>
            <a:ext cx="7263341" cy="0"/>
          </a:xfrm>
          <a:prstGeom prst="line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1B1DE28-5409-4650-AB89-6F3748A868D2}"/>
              </a:ext>
            </a:extLst>
          </p:cNvPr>
          <p:cNvCxnSpPr>
            <a:cxnSpLocks/>
          </p:cNvCxnSpPr>
          <p:nvPr/>
        </p:nvCxnSpPr>
        <p:spPr>
          <a:xfrm flipH="1">
            <a:off x="4261908" y="4835037"/>
            <a:ext cx="7263341" cy="0"/>
          </a:xfrm>
          <a:prstGeom prst="line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B3C86B3B-B447-44BD-A140-9924F01455C7}"/>
              </a:ext>
            </a:extLst>
          </p:cNvPr>
          <p:cNvSpPr txBox="1"/>
          <p:nvPr/>
        </p:nvSpPr>
        <p:spPr>
          <a:xfrm>
            <a:off x="4261908" y="1300646"/>
            <a:ext cx="4386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Semester 1:  Competence &amp; engagement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198DE59-94EF-421E-8321-1340CC7041CB}"/>
              </a:ext>
            </a:extLst>
          </p:cNvPr>
          <p:cNvSpPr txBox="1"/>
          <p:nvPr/>
        </p:nvSpPr>
        <p:spPr>
          <a:xfrm>
            <a:off x="4261909" y="2970390"/>
            <a:ext cx="43867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Semester 2:  confidence &amp; education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AD9CEC8-BCAC-4810-A6DE-911C58F0AF04}"/>
              </a:ext>
            </a:extLst>
          </p:cNvPr>
          <p:cNvSpPr txBox="1"/>
          <p:nvPr/>
        </p:nvSpPr>
        <p:spPr>
          <a:xfrm>
            <a:off x="4261908" y="4899075"/>
            <a:ext cx="45772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Semester 3: character &amp; empowerment  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5C173D8-87B8-455D-9143-2E93B012769E}"/>
              </a:ext>
            </a:extLst>
          </p:cNvPr>
          <p:cNvSpPr txBox="1"/>
          <p:nvPr/>
        </p:nvSpPr>
        <p:spPr>
          <a:xfrm>
            <a:off x="4261909" y="1619243"/>
            <a:ext cx="2781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2060"/>
                </a:solidFill>
                <a:latin typeface="CordiaUPC" panose="020B0304020202020204" pitchFamily="34" charset="-34"/>
                <a:cs typeface="CordiaUPC" panose="020B0304020202020204" pitchFamily="34" charset="-34"/>
              </a:rPr>
              <a:t>APPS DISCOVERED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E9BE508-FCFD-4222-9E95-703196F52D80}"/>
              </a:ext>
            </a:extLst>
          </p:cNvPr>
          <p:cNvSpPr txBox="1"/>
          <p:nvPr/>
        </p:nvSpPr>
        <p:spPr>
          <a:xfrm>
            <a:off x="4261909" y="3302121"/>
            <a:ext cx="2781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2060"/>
                </a:solidFill>
                <a:latin typeface="CordiaUPC" panose="020B0304020202020204" pitchFamily="34" charset="-34"/>
                <a:cs typeface="CordiaUPC" panose="020B0304020202020204" pitchFamily="34" charset="-34"/>
              </a:rPr>
              <a:t>APPS DEVELOPED: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69D7EF2-9D9E-436D-B4FD-1D22F5D51E54}"/>
              </a:ext>
            </a:extLst>
          </p:cNvPr>
          <p:cNvSpPr txBox="1"/>
          <p:nvPr/>
        </p:nvSpPr>
        <p:spPr>
          <a:xfrm>
            <a:off x="4261909" y="5285459"/>
            <a:ext cx="2781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2060"/>
                </a:solidFill>
                <a:latin typeface="CordiaUPC" panose="020B0304020202020204" pitchFamily="34" charset="-34"/>
                <a:cs typeface="CordiaUPC" panose="020B0304020202020204" pitchFamily="34" charset="-34"/>
              </a:rPr>
              <a:t>APPS DEPLOYED: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B4ADD8C-F541-48A5-AE9D-5F74B6C6FDEF}"/>
              </a:ext>
            </a:extLst>
          </p:cNvPr>
          <p:cNvSpPr txBox="1"/>
          <p:nvPr/>
        </p:nvSpPr>
        <p:spPr>
          <a:xfrm>
            <a:off x="4352923" y="1942237"/>
            <a:ext cx="6505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arrow" panose="020B0606020202030204" pitchFamily="34" charset="0"/>
              </a:rPr>
              <a:t>Bridging the Gap: The connection between academic and careers 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1143CDD8-E607-4369-807F-9091E41AEA59}"/>
              </a:ext>
            </a:extLst>
          </p:cNvPr>
          <p:cNvSpPr txBox="1"/>
          <p:nvPr/>
        </p:nvSpPr>
        <p:spPr>
          <a:xfrm>
            <a:off x="4352923" y="2227421"/>
            <a:ext cx="7400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arrow" panose="020B0606020202030204" pitchFamily="34" charset="0"/>
              </a:rPr>
              <a:t>Discover You: Assessing your Academic, Personal, &amp; Professional Identity. 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EF5572B-5C14-4C82-AA5A-DCB8BB22FFFF}"/>
              </a:ext>
            </a:extLst>
          </p:cNvPr>
          <p:cNvSpPr txBox="1"/>
          <p:nvPr/>
        </p:nvSpPr>
        <p:spPr>
          <a:xfrm>
            <a:off x="4352922" y="2522130"/>
            <a:ext cx="7400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arrow" panose="020B0606020202030204" pitchFamily="34" charset="0"/>
              </a:rPr>
              <a:t>Campus Connect: Developing relationships in school community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9ED85C2-09EC-4744-955F-EE00BD9E75F2}"/>
              </a:ext>
            </a:extLst>
          </p:cNvPr>
          <p:cNvSpPr txBox="1"/>
          <p:nvPr/>
        </p:nvSpPr>
        <p:spPr>
          <a:xfrm>
            <a:off x="4352921" y="3636290"/>
            <a:ext cx="7400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arrow" panose="020B0606020202030204" pitchFamily="34" charset="0"/>
              </a:rPr>
              <a:t>Goal setting for excellence: Updating and Upgrading your APPS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88885D71-92A6-4F9C-A266-324CE37D3BF2}"/>
              </a:ext>
            </a:extLst>
          </p:cNvPr>
          <p:cNvSpPr txBox="1"/>
          <p:nvPr/>
        </p:nvSpPr>
        <p:spPr>
          <a:xfrm>
            <a:off x="4352921" y="3968021"/>
            <a:ext cx="7400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arrow" panose="020B0606020202030204" pitchFamily="34" charset="0"/>
              </a:rPr>
              <a:t>Exposure &amp; Exploration: Escaping your comfort zone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D10231F8-9F41-44E7-9895-10AE2945B3B3}"/>
              </a:ext>
            </a:extLst>
          </p:cNvPr>
          <p:cNvSpPr txBox="1"/>
          <p:nvPr/>
        </p:nvSpPr>
        <p:spPr>
          <a:xfrm>
            <a:off x="4352918" y="4306541"/>
            <a:ext cx="7400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arrow" panose="020B0606020202030204" pitchFamily="34" charset="0"/>
              </a:rPr>
              <a:t>ASK (Actively, Seeking, Knowledge): The Pursuit of Wisdom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24E1BCBC-A9D5-432B-9496-20612EC01ABB}"/>
              </a:ext>
            </a:extLst>
          </p:cNvPr>
          <p:cNvSpPr txBox="1"/>
          <p:nvPr/>
        </p:nvSpPr>
        <p:spPr>
          <a:xfrm>
            <a:off x="4352919" y="5641414"/>
            <a:ext cx="7400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arrow" panose="020B0606020202030204" pitchFamily="34" charset="0"/>
              </a:rPr>
              <a:t>Knowledge Application: Using information for impact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18181E3-3B63-4C38-AE35-3096A98532D7}"/>
              </a:ext>
            </a:extLst>
          </p:cNvPr>
          <p:cNvSpPr txBox="1"/>
          <p:nvPr/>
        </p:nvSpPr>
        <p:spPr>
          <a:xfrm>
            <a:off x="4352918" y="5936284"/>
            <a:ext cx="7400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arrow" panose="020B0606020202030204" pitchFamily="34" charset="0"/>
              </a:rPr>
              <a:t>Developing EIP’s: (Epic Impact Projects)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C6513E79-3563-429F-9002-FF0935CD2DA7}"/>
              </a:ext>
            </a:extLst>
          </p:cNvPr>
          <p:cNvSpPr txBox="1"/>
          <p:nvPr/>
        </p:nvSpPr>
        <p:spPr>
          <a:xfrm>
            <a:off x="4352918" y="6237203"/>
            <a:ext cx="7400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arrow" panose="020B0606020202030204" pitchFamily="34" charset="0"/>
              </a:rPr>
              <a:t>Acts of Service: Success vs. Significance 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84DCC0D-3F42-42F0-A619-08CC8FE3C0B6}"/>
              </a:ext>
            </a:extLst>
          </p:cNvPr>
          <p:cNvSpPr txBox="1"/>
          <p:nvPr/>
        </p:nvSpPr>
        <p:spPr>
          <a:xfrm>
            <a:off x="7986184" y="3021528"/>
            <a:ext cx="15483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2060"/>
                </a:solidFill>
                <a:latin typeface="CordiaUPC" panose="020B0304020202020204" pitchFamily="34" charset="-34"/>
                <a:cs typeface="CordiaUPC" panose="020B0304020202020204" pitchFamily="34" charset="-34"/>
              </a:rPr>
              <a:t>(Jan- Mar)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2BC909C-615D-4914-9E93-C83C62785E76}"/>
              </a:ext>
            </a:extLst>
          </p:cNvPr>
          <p:cNvSpPr txBox="1"/>
          <p:nvPr/>
        </p:nvSpPr>
        <p:spPr>
          <a:xfrm>
            <a:off x="8243357" y="1325875"/>
            <a:ext cx="15483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2060"/>
                </a:solidFill>
                <a:latin typeface="CordiaUPC" panose="020B0304020202020204" pitchFamily="34" charset="-34"/>
                <a:cs typeface="CordiaUPC" panose="020B0304020202020204" pitchFamily="34" charset="-34"/>
              </a:rPr>
              <a:t>(Sept- Dec)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ECE0224-3621-43E3-AE26-93B83C35354C}"/>
              </a:ext>
            </a:extLst>
          </p:cNvPr>
          <p:cNvSpPr txBox="1"/>
          <p:nvPr/>
        </p:nvSpPr>
        <p:spPr>
          <a:xfrm>
            <a:off x="8243357" y="4936763"/>
            <a:ext cx="15483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2060"/>
                </a:solidFill>
                <a:latin typeface="CordiaUPC" panose="020B0304020202020204" pitchFamily="34" charset="-34"/>
                <a:cs typeface="CordiaUPC" panose="020B0304020202020204" pitchFamily="34" charset="-34"/>
              </a:rPr>
              <a:t>(Apr- Jun)</a:t>
            </a:r>
          </a:p>
        </p:txBody>
      </p:sp>
    </p:spTree>
    <p:extLst>
      <p:ext uri="{BB962C8B-B14F-4D97-AF65-F5344CB8AC3E}">
        <p14:creationId xmlns:p14="http://schemas.microsoft.com/office/powerpoint/2010/main" val="8703415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9107277A-9F3D-4B87-A2A7-B0090D7E8320}"/>
              </a:ext>
            </a:extLst>
          </p:cNvPr>
          <p:cNvSpPr/>
          <p:nvPr/>
        </p:nvSpPr>
        <p:spPr>
          <a:xfrm>
            <a:off x="1606152" y="4542507"/>
            <a:ext cx="3907632" cy="414441"/>
          </a:xfrm>
          <a:prstGeom prst="rect">
            <a:avLst/>
          </a:prstGeom>
          <a:solidFill>
            <a:srgbClr val="FF99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4C3110B-A4DD-40F7-97CC-9FDED252FE5B}"/>
              </a:ext>
            </a:extLst>
          </p:cNvPr>
          <p:cNvSpPr/>
          <p:nvPr/>
        </p:nvSpPr>
        <p:spPr>
          <a:xfrm>
            <a:off x="1585270" y="3218452"/>
            <a:ext cx="3907632" cy="414441"/>
          </a:xfrm>
          <a:prstGeom prst="rect">
            <a:avLst/>
          </a:prstGeom>
          <a:solidFill>
            <a:srgbClr val="FF99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9126416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9382125" cy="1325563"/>
          </a:xfrm>
        </p:spPr>
        <p:txBody>
          <a:bodyPr>
            <a:normAutofit fontScale="90000"/>
          </a:bodyPr>
          <a:lstStyle/>
          <a:p>
            <a:r>
              <a:rPr lang="en-US" sz="66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Empowerment philosophies </a:t>
            </a:r>
            <a:endParaRPr lang="en-US" sz="660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" panose="020B0606020202050201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500C49-862D-4464-9DBA-AF0B470012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699" y="2550686"/>
            <a:ext cx="11706226" cy="544940"/>
          </a:xfrm>
        </p:spPr>
        <p:txBody>
          <a:bodyPr>
            <a:normAutofit/>
          </a:bodyPr>
          <a:lstStyle/>
          <a:p>
            <a:pPr marL="0" indent="0" algn="ctr">
              <a:buNone/>
              <a:defRPr/>
            </a:pPr>
            <a:r>
              <a:rPr lang="en-US" sz="3200" dirty="0">
                <a:latin typeface="CordiaUPC" panose="020B0304020202020204" pitchFamily="34" charset="-34"/>
                <a:cs typeface="CordiaUPC" panose="020B0304020202020204" pitchFamily="34" charset="-34"/>
                <a:sym typeface="Lora" charset="0"/>
              </a:rPr>
              <a:t>You will never give the best of yourself until you discover the rest of yourself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266699" y="433631"/>
            <a:ext cx="8702188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2266DF3-0FE8-4D56-8C85-FECC696E2408}"/>
              </a:ext>
            </a:extLst>
          </p:cNvPr>
          <p:cNvSpPr/>
          <p:nvPr/>
        </p:nvSpPr>
        <p:spPr>
          <a:xfrm>
            <a:off x="1149918" y="3775095"/>
            <a:ext cx="104894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en-US" sz="3200" dirty="0">
                <a:latin typeface="CordiaUPC" panose="020B0304020202020204" pitchFamily="34" charset="-34"/>
                <a:cs typeface="CordiaUPC" panose="020B0304020202020204" pitchFamily="34" charset="-34"/>
                <a:sym typeface="Lora" charset="0"/>
              </a:rPr>
              <a:t>True confidence is not based on compliments, it’s built through accomplishments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81EEEA0-9268-4C29-8A4F-E39B4F4C55E8}"/>
              </a:ext>
            </a:extLst>
          </p:cNvPr>
          <p:cNvSpPr/>
          <p:nvPr/>
        </p:nvSpPr>
        <p:spPr>
          <a:xfrm>
            <a:off x="1325165" y="5091886"/>
            <a:ext cx="837723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200" dirty="0">
                <a:latin typeface="CordiaUPC" panose="020B0304020202020204" pitchFamily="34" charset="-34"/>
                <a:cs typeface="CordiaUPC" panose="020B0304020202020204" pitchFamily="34" charset="-34"/>
                <a:sym typeface="Lora" charset="0"/>
              </a:rPr>
              <a:t>Your words will set the bar, but your actions show us who you are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531EBB-3C15-4781-956F-9C34A7139980}"/>
              </a:ext>
            </a:extLst>
          </p:cNvPr>
          <p:cNvSpPr txBox="1"/>
          <p:nvPr/>
        </p:nvSpPr>
        <p:spPr>
          <a:xfrm>
            <a:off x="1606151" y="4519460"/>
            <a:ext cx="3737373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  <a:cs typeface="Lora" charset="0"/>
                <a:sym typeface="Lora" charset="0"/>
              </a:rPr>
              <a:t>Character Philosophy: </a:t>
            </a:r>
          </a:p>
          <a:p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CA60DD6-7BA8-4B65-BCBF-0085229AAC34}"/>
              </a:ext>
            </a:extLst>
          </p:cNvPr>
          <p:cNvSpPr txBox="1"/>
          <p:nvPr/>
        </p:nvSpPr>
        <p:spPr>
          <a:xfrm>
            <a:off x="1265232" y="3187709"/>
            <a:ext cx="355441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  <a:sym typeface="Lora" charset="0"/>
              </a:rPr>
              <a:t>Confidence Philosophy: </a:t>
            </a:r>
          </a:p>
          <a:p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CF5D835-E63A-4601-9BDD-D24A859CA4E7}"/>
              </a:ext>
            </a:extLst>
          </p:cNvPr>
          <p:cNvSpPr/>
          <p:nvPr/>
        </p:nvSpPr>
        <p:spPr>
          <a:xfrm>
            <a:off x="1606152" y="2104498"/>
            <a:ext cx="3907632" cy="414441"/>
          </a:xfrm>
          <a:prstGeom prst="rect">
            <a:avLst/>
          </a:prstGeom>
          <a:solidFill>
            <a:srgbClr val="FF99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1CBB446-CA4A-4F55-97B1-ED448A42C134}"/>
              </a:ext>
            </a:extLst>
          </p:cNvPr>
          <p:cNvSpPr txBox="1"/>
          <p:nvPr/>
        </p:nvSpPr>
        <p:spPr>
          <a:xfrm>
            <a:off x="1101327" y="2065990"/>
            <a:ext cx="397430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  <a:cs typeface="Lora" charset="0"/>
                <a:sym typeface="Lora" charset="0"/>
              </a:rPr>
              <a:t>Competence Philosophy: </a:t>
            </a:r>
          </a:p>
          <a:p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B7A1BFB3-CBB5-4A16-8A93-ADE4D3CBB5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5231" y="3683012"/>
            <a:ext cx="427742" cy="42774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F2C330C-E0C2-42C4-A6FE-AB5DEB3C1F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912" y="5035342"/>
            <a:ext cx="419275" cy="41927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C692DBD-9CAD-4470-9707-BCD5FEAD7A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298" y="2492704"/>
            <a:ext cx="445889" cy="44588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C75F2FB9-E8A1-48EF-A7AD-BE4918EB3C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0535447" y="2492704"/>
            <a:ext cx="421688" cy="421688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4C783234-FFE0-4A58-8CDD-8560796216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39211" y="3785496"/>
            <a:ext cx="404864" cy="40486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4CC1804A-12FC-4BC5-BFE5-587561DBCB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9344781" y="5088745"/>
            <a:ext cx="408465" cy="408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2717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858</TotalTime>
  <Words>790</Words>
  <Application>Microsoft Office PowerPoint</Application>
  <PresentationFormat>Widescreen</PresentationFormat>
  <Paragraphs>110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5" baseType="lpstr">
      <vt:lpstr>游ゴシック</vt:lpstr>
      <vt:lpstr>Arial</vt:lpstr>
      <vt:lpstr>Arial Narrow</vt:lpstr>
      <vt:lpstr>Avenir Book</vt:lpstr>
      <vt:lpstr>Bebas Neue</vt:lpstr>
      <vt:lpstr>Calibri</vt:lpstr>
      <vt:lpstr>Calibri Light</vt:lpstr>
      <vt:lpstr>Constantia</vt:lpstr>
      <vt:lpstr>CordiaUPC</vt:lpstr>
      <vt:lpstr>Lora</vt:lpstr>
      <vt:lpstr>Times New Roman</vt:lpstr>
      <vt:lpstr>Office Theme</vt:lpstr>
      <vt:lpstr>TENETS &amp; PHILOSOPHIES</vt:lpstr>
      <vt:lpstr>SESSION OBECTIVES:</vt:lpstr>
      <vt:lpstr>Let’s connect</vt:lpstr>
      <vt:lpstr>Believe it or not!</vt:lpstr>
      <vt:lpstr>Key definitions: </vt:lpstr>
      <vt:lpstr>Life skills Tenets</vt:lpstr>
      <vt:lpstr>Academic Tenets</vt:lpstr>
      <vt:lpstr>PowerPoint Presentation</vt:lpstr>
      <vt:lpstr>Empowerment philosophies </vt:lpstr>
      <vt:lpstr>Class discussion:</vt:lpstr>
      <vt:lpstr>Media resource:</vt:lpstr>
      <vt:lpstr>EMPOWERMENT affirmation:</vt:lpstr>
      <vt:lpstr>EMPOWERMENT affirmation: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AIMHIGH empowerment institute</dc:title>
  <dc:creator>Riley Gray</dc:creator>
  <cp:lastModifiedBy>Riley Gray</cp:lastModifiedBy>
  <cp:revision>55</cp:revision>
  <dcterms:created xsi:type="dcterms:W3CDTF">2017-10-09T20:44:42Z</dcterms:created>
  <dcterms:modified xsi:type="dcterms:W3CDTF">2018-09-17T06:10:34Z</dcterms:modified>
</cp:coreProperties>
</file>