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63" r:id="rId4"/>
    <p:sldId id="264" r:id="rId5"/>
    <p:sldId id="270" r:id="rId6"/>
    <p:sldId id="268" r:id="rId7"/>
    <p:sldId id="271" r:id="rId8"/>
    <p:sldId id="265" r:id="rId9"/>
    <p:sldId id="266" r:id="rId10"/>
    <p:sldId id="262" r:id="rId11"/>
    <p:sldId id="261"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CC0000"/>
    <a:srgbClr val="FA0000"/>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6" d="100"/>
          <a:sy n="66" d="100"/>
        </p:scale>
        <p:origin x="346" y="62"/>
      </p:cViewPr>
      <p:guideLst/>
    </p:cSldViewPr>
  </p:slideViewPr>
  <p:notesTextViewPr>
    <p:cViewPr>
      <p:scale>
        <a:sx n="1" d="1"/>
        <a:sy n="1" d="1"/>
      </p:scale>
      <p:origin x="0" y="0"/>
    </p:cViewPr>
  </p:notesTextViewPr>
  <p:notesViewPr>
    <p:cSldViewPr snapToGrid="0">
      <p:cViewPr varScale="1">
        <p:scale>
          <a:sx n="66" d="100"/>
          <a:sy n="66" d="100"/>
        </p:scale>
        <p:origin x="3134" y="53"/>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83A4B6-7CD6-4ED4-997A-F98D72C13018}" type="datetimeFigureOut">
              <a:rPr lang="en-US" smtClean="0"/>
              <a:t>9/16/2018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48A23D-283D-480E-8531-4D6407B25A22}" type="slidenum">
              <a:rPr lang="en-US" smtClean="0"/>
              <a:t>‹#›</a:t>
            </a:fld>
            <a:endParaRPr lang="en-US"/>
          </a:p>
        </p:txBody>
      </p:sp>
    </p:spTree>
    <p:extLst>
      <p:ext uri="{BB962C8B-B14F-4D97-AF65-F5344CB8AC3E}">
        <p14:creationId xmlns:p14="http://schemas.microsoft.com/office/powerpoint/2010/main" val="2029774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4B2A2-70D4-4884-A0C1-4357BFD966D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02F5319-2DFB-443F-972D-9A577EAB8A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FE66E6F-F01A-40A0-89A4-238919F96DD5}"/>
              </a:ext>
            </a:extLst>
          </p:cNvPr>
          <p:cNvSpPr>
            <a:spLocks noGrp="1"/>
          </p:cNvSpPr>
          <p:nvPr>
            <p:ph type="dt" sz="half" idx="10"/>
          </p:nvPr>
        </p:nvSpPr>
        <p:spPr/>
        <p:txBody>
          <a:bodyPr/>
          <a:lstStyle/>
          <a:p>
            <a:fld id="{35DDE97C-84FD-49C0-9298-C71840CA1C81}" type="datetimeFigureOut">
              <a:rPr lang="en-US" smtClean="0"/>
              <a:t>9/16/2018</a:t>
            </a:fld>
            <a:endParaRPr lang="en-US"/>
          </a:p>
        </p:txBody>
      </p:sp>
      <p:sp>
        <p:nvSpPr>
          <p:cNvPr id="5" name="Footer Placeholder 4">
            <a:extLst>
              <a:ext uri="{FF2B5EF4-FFF2-40B4-BE49-F238E27FC236}">
                <a16:creationId xmlns:a16="http://schemas.microsoft.com/office/drawing/2014/main" id="{DA11A633-01A3-478F-AF20-8C0392CBD90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2244578-2E1E-4F0C-A96A-4B945D479672}"/>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3634960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64134-0400-4D69-97F9-390931BABA9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C088044-DF1B-4E0E-85A6-F0865D64FF2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BE6F2B-5E05-402C-9AAB-1E05CB546B54}"/>
              </a:ext>
            </a:extLst>
          </p:cNvPr>
          <p:cNvSpPr>
            <a:spLocks noGrp="1"/>
          </p:cNvSpPr>
          <p:nvPr>
            <p:ph type="dt" sz="half" idx="10"/>
          </p:nvPr>
        </p:nvSpPr>
        <p:spPr/>
        <p:txBody>
          <a:bodyPr/>
          <a:lstStyle/>
          <a:p>
            <a:fld id="{35DDE97C-84FD-49C0-9298-C71840CA1C81}" type="datetimeFigureOut">
              <a:rPr lang="en-US" smtClean="0"/>
              <a:t>9/16/2018</a:t>
            </a:fld>
            <a:endParaRPr lang="en-US"/>
          </a:p>
        </p:txBody>
      </p:sp>
      <p:sp>
        <p:nvSpPr>
          <p:cNvPr id="5" name="Footer Placeholder 4">
            <a:extLst>
              <a:ext uri="{FF2B5EF4-FFF2-40B4-BE49-F238E27FC236}">
                <a16:creationId xmlns:a16="http://schemas.microsoft.com/office/drawing/2014/main" id="{13937109-1410-4A43-8BFF-3A4EF154D0B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643B28B-50C5-45F3-913C-0F3E6D04BC0E}"/>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29429081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884B059-49C5-4D13-A17A-5AB6CA83E24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F7BCC04-BCA4-4674-B3D5-7BF215201EB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7EDEBD-DDAE-4C0A-822C-AC2163E89DE1}"/>
              </a:ext>
            </a:extLst>
          </p:cNvPr>
          <p:cNvSpPr>
            <a:spLocks noGrp="1"/>
          </p:cNvSpPr>
          <p:nvPr>
            <p:ph type="dt" sz="half" idx="10"/>
          </p:nvPr>
        </p:nvSpPr>
        <p:spPr/>
        <p:txBody>
          <a:bodyPr/>
          <a:lstStyle/>
          <a:p>
            <a:fld id="{35DDE97C-84FD-49C0-9298-C71840CA1C81}" type="datetimeFigureOut">
              <a:rPr lang="en-US" smtClean="0"/>
              <a:t>9/16/2018</a:t>
            </a:fld>
            <a:endParaRPr lang="en-US"/>
          </a:p>
        </p:txBody>
      </p:sp>
      <p:sp>
        <p:nvSpPr>
          <p:cNvPr id="5" name="Footer Placeholder 4">
            <a:extLst>
              <a:ext uri="{FF2B5EF4-FFF2-40B4-BE49-F238E27FC236}">
                <a16:creationId xmlns:a16="http://schemas.microsoft.com/office/drawing/2014/main" id="{252951B3-13CD-43FE-8CCC-7BF63B87D25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96AE99B-DE0F-46A4-A6D7-3BDC50AF8809}"/>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1885969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6F8D6-E68D-4849-A6CE-47C897FEE4F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BFEE396-A8DF-4FC6-BE39-B9ED3B2C0E4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96C616-37A5-4FF2-8CE0-A636282C1B72}"/>
              </a:ext>
            </a:extLst>
          </p:cNvPr>
          <p:cNvSpPr>
            <a:spLocks noGrp="1"/>
          </p:cNvSpPr>
          <p:nvPr>
            <p:ph type="dt" sz="half" idx="10"/>
          </p:nvPr>
        </p:nvSpPr>
        <p:spPr/>
        <p:txBody>
          <a:bodyPr/>
          <a:lstStyle/>
          <a:p>
            <a:fld id="{35DDE97C-84FD-49C0-9298-C71840CA1C81}" type="datetimeFigureOut">
              <a:rPr lang="en-US" smtClean="0"/>
              <a:t>9/16/2018</a:t>
            </a:fld>
            <a:endParaRPr lang="en-US"/>
          </a:p>
        </p:txBody>
      </p:sp>
      <p:sp>
        <p:nvSpPr>
          <p:cNvPr id="5" name="Footer Placeholder 4">
            <a:extLst>
              <a:ext uri="{FF2B5EF4-FFF2-40B4-BE49-F238E27FC236}">
                <a16:creationId xmlns:a16="http://schemas.microsoft.com/office/drawing/2014/main" id="{39C4B2B0-D3E0-418C-A390-D52F0F3F85F3}"/>
              </a:ext>
            </a:extLst>
          </p:cNvPr>
          <p:cNvSpPr>
            <a:spLocks noGrp="1"/>
          </p:cNvSpPr>
          <p:nvPr>
            <p:ph type="ftr" sz="quarter" idx="11"/>
          </p:nvPr>
        </p:nvSpPr>
        <p:spPr>
          <a:xfrm>
            <a:off x="4012223" y="6527677"/>
            <a:ext cx="3777762" cy="365125"/>
          </a:xfrm>
          <a:prstGeom prst="rect">
            <a:avLst/>
          </a:prstGeom>
        </p:spPr>
        <p:txBody>
          <a:bodyPr/>
          <a:lstStyle>
            <a:lvl1pPr>
              <a:defRPr sz="1050"/>
            </a:lvl1pPr>
          </a:lstStyle>
          <a:p>
            <a:endParaRPr lang="en-US" dirty="0"/>
          </a:p>
        </p:txBody>
      </p:sp>
      <p:sp>
        <p:nvSpPr>
          <p:cNvPr id="6" name="Slide Number Placeholder 5">
            <a:extLst>
              <a:ext uri="{FF2B5EF4-FFF2-40B4-BE49-F238E27FC236}">
                <a16:creationId xmlns:a16="http://schemas.microsoft.com/office/drawing/2014/main" id="{06E10802-4B6D-4D68-BA1B-197063DE6A46}"/>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2310804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324E0-22E5-4167-9193-E90A5525BC8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4FF7EB6-21A9-4CDF-9FC0-01E1297C1CC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392FF44-90A8-4E0F-9A9E-C948F10748A2}"/>
              </a:ext>
            </a:extLst>
          </p:cNvPr>
          <p:cNvSpPr>
            <a:spLocks noGrp="1"/>
          </p:cNvSpPr>
          <p:nvPr>
            <p:ph type="dt" sz="half" idx="10"/>
          </p:nvPr>
        </p:nvSpPr>
        <p:spPr/>
        <p:txBody>
          <a:bodyPr/>
          <a:lstStyle/>
          <a:p>
            <a:fld id="{35DDE97C-84FD-49C0-9298-C71840CA1C81}" type="datetimeFigureOut">
              <a:rPr lang="en-US" smtClean="0"/>
              <a:t>9/16/2018</a:t>
            </a:fld>
            <a:endParaRPr lang="en-US"/>
          </a:p>
        </p:txBody>
      </p:sp>
      <p:sp>
        <p:nvSpPr>
          <p:cNvPr id="5" name="Footer Placeholder 4">
            <a:extLst>
              <a:ext uri="{FF2B5EF4-FFF2-40B4-BE49-F238E27FC236}">
                <a16:creationId xmlns:a16="http://schemas.microsoft.com/office/drawing/2014/main" id="{091B439A-FACE-4BCE-86D3-58CD06D9910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7655778-05FB-4200-A027-DCDDAD73431E}"/>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656526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A3198E-4D60-4332-BC20-2DC64C5D7D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00DC28E-0C23-4F5F-8016-2AFF83502AF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76CF608-125B-48E7-A384-6371EE20A7F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89E9EDD-9E2E-4A64-9147-6BD6AA960CBA}"/>
              </a:ext>
            </a:extLst>
          </p:cNvPr>
          <p:cNvSpPr>
            <a:spLocks noGrp="1"/>
          </p:cNvSpPr>
          <p:nvPr>
            <p:ph type="dt" sz="half" idx="10"/>
          </p:nvPr>
        </p:nvSpPr>
        <p:spPr/>
        <p:txBody>
          <a:bodyPr/>
          <a:lstStyle/>
          <a:p>
            <a:fld id="{35DDE97C-84FD-49C0-9298-C71840CA1C81}" type="datetimeFigureOut">
              <a:rPr lang="en-US" smtClean="0"/>
              <a:t>9/16/2018</a:t>
            </a:fld>
            <a:endParaRPr lang="en-US"/>
          </a:p>
        </p:txBody>
      </p:sp>
      <p:sp>
        <p:nvSpPr>
          <p:cNvPr id="6" name="Footer Placeholder 5">
            <a:extLst>
              <a:ext uri="{FF2B5EF4-FFF2-40B4-BE49-F238E27FC236}">
                <a16:creationId xmlns:a16="http://schemas.microsoft.com/office/drawing/2014/main" id="{B61A72CD-407A-4664-9069-73443A023E5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B69EDBB-1F2A-454C-972F-CDD0CD3103A4}"/>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4225151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F3C60-3A6D-4728-B6FB-9086139DB62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E1D4AE8-F580-4802-9FC6-EBA203E9B04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511DECF-6F99-4F3D-A9DB-3A0F636EF4E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11A257F-B988-4402-A204-401A6FD380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FF7694E-05DC-46D6-81FD-C674953B139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F6884E0-660E-4905-B81E-0E1FDC1119E3}"/>
              </a:ext>
            </a:extLst>
          </p:cNvPr>
          <p:cNvSpPr>
            <a:spLocks noGrp="1"/>
          </p:cNvSpPr>
          <p:nvPr>
            <p:ph type="dt" sz="half" idx="10"/>
          </p:nvPr>
        </p:nvSpPr>
        <p:spPr/>
        <p:txBody>
          <a:bodyPr/>
          <a:lstStyle/>
          <a:p>
            <a:fld id="{35DDE97C-84FD-49C0-9298-C71840CA1C81}" type="datetimeFigureOut">
              <a:rPr lang="en-US" smtClean="0"/>
              <a:t>9/16/2018</a:t>
            </a:fld>
            <a:endParaRPr lang="en-US"/>
          </a:p>
        </p:txBody>
      </p:sp>
    </p:spTree>
    <p:extLst>
      <p:ext uri="{BB962C8B-B14F-4D97-AF65-F5344CB8AC3E}">
        <p14:creationId xmlns:p14="http://schemas.microsoft.com/office/powerpoint/2010/main" val="4569650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05EBE-9644-4DC7-BD6C-B1C8AD08CEC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6F353F4-CDFD-4AFC-B1EC-7BCA9C9A7C89}"/>
              </a:ext>
            </a:extLst>
          </p:cNvPr>
          <p:cNvSpPr>
            <a:spLocks noGrp="1"/>
          </p:cNvSpPr>
          <p:nvPr>
            <p:ph type="dt" sz="half" idx="10"/>
          </p:nvPr>
        </p:nvSpPr>
        <p:spPr/>
        <p:txBody>
          <a:bodyPr/>
          <a:lstStyle/>
          <a:p>
            <a:fld id="{35DDE97C-84FD-49C0-9298-C71840CA1C81}" type="datetimeFigureOut">
              <a:rPr lang="en-US" smtClean="0"/>
              <a:t>9/16/2018</a:t>
            </a:fld>
            <a:endParaRPr lang="en-US"/>
          </a:p>
        </p:txBody>
      </p:sp>
      <p:sp>
        <p:nvSpPr>
          <p:cNvPr id="4" name="Footer Placeholder 3">
            <a:extLst>
              <a:ext uri="{FF2B5EF4-FFF2-40B4-BE49-F238E27FC236}">
                <a16:creationId xmlns:a16="http://schemas.microsoft.com/office/drawing/2014/main" id="{A3777DF4-490F-4B6A-82A3-F633D6C37DD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D0EA1319-E9C7-4118-B447-59D761CFFA88}"/>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27358808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0BC10A9-88B5-4A67-AF46-2B201B537CB6}"/>
              </a:ext>
            </a:extLst>
          </p:cNvPr>
          <p:cNvSpPr>
            <a:spLocks noGrp="1"/>
          </p:cNvSpPr>
          <p:nvPr>
            <p:ph type="dt" sz="half" idx="10"/>
          </p:nvPr>
        </p:nvSpPr>
        <p:spPr/>
        <p:txBody>
          <a:bodyPr/>
          <a:lstStyle/>
          <a:p>
            <a:fld id="{35DDE97C-84FD-49C0-9298-C71840CA1C81}" type="datetimeFigureOut">
              <a:rPr lang="en-US" smtClean="0"/>
              <a:t>9/16/2018</a:t>
            </a:fld>
            <a:endParaRPr lang="en-US"/>
          </a:p>
        </p:txBody>
      </p:sp>
      <p:sp>
        <p:nvSpPr>
          <p:cNvPr id="3" name="Footer Placeholder 2">
            <a:extLst>
              <a:ext uri="{FF2B5EF4-FFF2-40B4-BE49-F238E27FC236}">
                <a16:creationId xmlns:a16="http://schemas.microsoft.com/office/drawing/2014/main" id="{ACC528C3-04AD-4B36-8767-B552B4EE866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174F5FB1-BE24-4F51-84E7-A9FE4E9CDB5C}"/>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2008382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BFAC12-5B98-448F-816E-77D927A1F21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99CBDC8-AAED-4202-84B7-3AC07D2BC84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DE250E5-3CDA-4CE6-8B8F-A5E35A1B27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6CDF1F8-AE42-4594-9A24-7919DA86C9F3}"/>
              </a:ext>
            </a:extLst>
          </p:cNvPr>
          <p:cNvSpPr>
            <a:spLocks noGrp="1"/>
          </p:cNvSpPr>
          <p:nvPr>
            <p:ph type="dt" sz="half" idx="10"/>
          </p:nvPr>
        </p:nvSpPr>
        <p:spPr/>
        <p:txBody>
          <a:bodyPr/>
          <a:lstStyle/>
          <a:p>
            <a:fld id="{35DDE97C-84FD-49C0-9298-C71840CA1C81}" type="datetimeFigureOut">
              <a:rPr lang="en-US" smtClean="0"/>
              <a:t>9/16/2018</a:t>
            </a:fld>
            <a:endParaRPr lang="en-US"/>
          </a:p>
        </p:txBody>
      </p:sp>
      <p:sp>
        <p:nvSpPr>
          <p:cNvPr id="6" name="Footer Placeholder 5">
            <a:extLst>
              <a:ext uri="{FF2B5EF4-FFF2-40B4-BE49-F238E27FC236}">
                <a16:creationId xmlns:a16="http://schemas.microsoft.com/office/drawing/2014/main" id="{0ACD875E-948F-4134-B32E-A8719567AE7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637F708-CE43-45E9-9627-5D5702D3C667}"/>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979901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03578-784A-4EA8-9FEF-B43D51AB86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D2D0F2E-4119-4D33-9FAA-5A91C34CEA2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B771A1C-FCC6-43A2-AA5C-9EA966CA44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5914ED4-FB39-49D2-B983-1630B07AF46C}"/>
              </a:ext>
            </a:extLst>
          </p:cNvPr>
          <p:cNvSpPr>
            <a:spLocks noGrp="1"/>
          </p:cNvSpPr>
          <p:nvPr>
            <p:ph type="dt" sz="half" idx="10"/>
          </p:nvPr>
        </p:nvSpPr>
        <p:spPr/>
        <p:txBody>
          <a:bodyPr/>
          <a:lstStyle/>
          <a:p>
            <a:fld id="{35DDE97C-84FD-49C0-9298-C71840CA1C81}" type="datetimeFigureOut">
              <a:rPr lang="en-US" smtClean="0"/>
              <a:t>9/16/2018</a:t>
            </a:fld>
            <a:endParaRPr lang="en-US"/>
          </a:p>
        </p:txBody>
      </p:sp>
      <p:sp>
        <p:nvSpPr>
          <p:cNvPr id="6" name="Footer Placeholder 5">
            <a:extLst>
              <a:ext uri="{FF2B5EF4-FFF2-40B4-BE49-F238E27FC236}">
                <a16:creationId xmlns:a16="http://schemas.microsoft.com/office/drawing/2014/main" id="{33820EBF-B1D6-4AEA-881E-3787E5CCFFB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B9626FD-09BB-495A-B558-B372C708BAA0}"/>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1699762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22DE211-3ECD-4249-923D-1C182E6620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231C392-5B10-4986-8448-CFC587504F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CC56C4-38AB-4DFD-9D8F-9207BCC12E11}"/>
              </a:ext>
            </a:extLst>
          </p:cNvPr>
          <p:cNvSpPr>
            <a:spLocks noGrp="1"/>
          </p:cNvSpPr>
          <p:nvPr>
            <p:ph type="dt" sz="half" idx="2"/>
          </p:nvPr>
        </p:nvSpPr>
        <p:spPr>
          <a:xfrm>
            <a:off x="4179278" y="6515100"/>
            <a:ext cx="4533900" cy="342900"/>
          </a:xfrm>
          <a:prstGeom prst="rect">
            <a:avLst/>
          </a:prstGeom>
        </p:spPr>
        <p:txBody>
          <a:bodyPr vert="horz" lIns="91440" tIns="45720" rIns="91440" bIns="45720" rtlCol="0" anchor="ctr"/>
          <a:lstStyle>
            <a:lvl1pPr algn="l">
              <a:defRPr sz="1200">
                <a:solidFill>
                  <a:schemeClr val="tx1"/>
                </a:solidFill>
              </a:defRPr>
            </a:lvl1pPr>
          </a:lstStyle>
          <a:p>
            <a:r>
              <a:rPr lang="en-US" dirty="0"/>
              <a:t>© copyright 2017. AIMHigh International, LLC. All Rights Reserved</a:t>
            </a:r>
          </a:p>
          <a:p>
            <a:endParaRPr lang="en-US" dirty="0"/>
          </a:p>
        </p:txBody>
      </p:sp>
      <p:pic>
        <p:nvPicPr>
          <p:cNvPr id="8" name="Picture 7">
            <a:extLst>
              <a:ext uri="{FF2B5EF4-FFF2-40B4-BE49-F238E27FC236}">
                <a16:creationId xmlns:a16="http://schemas.microsoft.com/office/drawing/2014/main" id="{606318FC-9EC6-41C8-8E5C-BFEABD30E996}"/>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1349037" y="6049107"/>
            <a:ext cx="760901" cy="760901"/>
          </a:xfrm>
          <a:prstGeom prst="rect">
            <a:avLst/>
          </a:prstGeom>
        </p:spPr>
      </p:pic>
    </p:spTree>
    <p:extLst>
      <p:ext uri="{BB962C8B-B14F-4D97-AF65-F5344CB8AC3E}">
        <p14:creationId xmlns:p14="http://schemas.microsoft.com/office/powerpoint/2010/main" val="7004422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youtu.be/-7srSqPXfFs" TargetMode="Externa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3B9F783B-E2F5-465F-9F0A-206F38C1F76E}"/>
              </a:ext>
            </a:extLst>
          </p:cNvPr>
          <p:cNvSpPr/>
          <p:nvPr/>
        </p:nvSpPr>
        <p:spPr>
          <a:xfrm>
            <a:off x="553915" y="3414346"/>
            <a:ext cx="11227778" cy="1582615"/>
          </a:xfrm>
          <a:prstGeom prst="rect">
            <a:avLst/>
          </a:prstGeom>
          <a:solidFill>
            <a:srgbClr val="FF99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16AE0AF6-33BE-4169-964D-D043B3855BE2}"/>
              </a:ext>
            </a:extLst>
          </p:cNvPr>
          <p:cNvSpPr/>
          <p:nvPr/>
        </p:nvSpPr>
        <p:spPr>
          <a:xfrm>
            <a:off x="0" y="1512276"/>
            <a:ext cx="9126416" cy="1582615"/>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a:extLst>
              <a:ext uri="{FF2B5EF4-FFF2-40B4-BE49-F238E27FC236}">
                <a16:creationId xmlns:a16="http://schemas.microsoft.com/office/drawing/2014/main" id="{B5713E83-0C15-426F-AF2A-55DF41B69883}"/>
              </a:ext>
            </a:extLst>
          </p:cNvPr>
          <p:cNvSpPr txBox="1">
            <a:spLocks/>
          </p:cNvSpPr>
          <p:nvPr/>
        </p:nvSpPr>
        <p:spPr>
          <a:xfrm>
            <a:off x="183173" y="1940791"/>
            <a:ext cx="8039100" cy="914399"/>
          </a:xfrm>
          <a:prstGeom prst="rect">
            <a:avLst/>
          </a:prstGeom>
          <a:effectLst>
            <a:outerShdw blurRad="50800" dist="38100" dir="5400000" algn="t" rotWithShape="0">
              <a:prstClr val="black">
                <a:alpha val="40000"/>
              </a:prstClr>
            </a:outerShdw>
          </a:effectLst>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6600" b="1" dirty="0">
                <a:solidFill>
                  <a:schemeClr val="bg1"/>
                </a:solidFill>
                <a:latin typeface="Arial Narrow" panose="020B0606020202030204" pitchFamily="34" charset="0"/>
              </a:rPr>
              <a:t>BUILDING </a:t>
            </a:r>
            <a:endParaRPr lang="en-US" sz="6600" b="1" spc="800" dirty="0">
              <a:solidFill>
                <a:schemeClr val="bg1"/>
              </a:solidFill>
              <a:effectLst>
                <a:outerShdw blurRad="38100" dist="38100" dir="2700000" algn="tl">
                  <a:srgbClr val="000000">
                    <a:alpha val="43137"/>
                  </a:srgbClr>
                </a:outerShdw>
              </a:effectLst>
              <a:latin typeface="Arial Narrow" panose="020B0606020202030204" pitchFamily="34" charset="0"/>
            </a:endParaRPr>
          </a:p>
        </p:txBody>
      </p:sp>
      <p:sp>
        <p:nvSpPr>
          <p:cNvPr id="2" name="Title 1">
            <a:extLst>
              <a:ext uri="{FF2B5EF4-FFF2-40B4-BE49-F238E27FC236}">
                <a16:creationId xmlns:a16="http://schemas.microsoft.com/office/drawing/2014/main" id="{38B0D460-8DF0-4F15-BB28-A6F01A3BE302}"/>
              </a:ext>
            </a:extLst>
          </p:cNvPr>
          <p:cNvSpPr>
            <a:spLocks noGrp="1"/>
          </p:cNvSpPr>
          <p:nvPr>
            <p:ph type="ctrTitle"/>
          </p:nvPr>
        </p:nvSpPr>
        <p:spPr>
          <a:xfrm>
            <a:off x="2140982" y="3414346"/>
            <a:ext cx="9640711" cy="1372515"/>
          </a:xfrm>
          <a:effectLst>
            <a:outerShdw blurRad="50800" dist="38100" dir="5400000" algn="t" rotWithShape="0">
              <a:prstClr val="black">
                <a:alpha val="40000"/>
              </a:prstClr>
            </a:outerShdw>
          </a:effectLst>
        </p:spPr>
        <p:txBody>
          <a:bodyPr>
            <a:noAutofit/>
          </a:bodyPr>
          <a:lstStyle/>
          <a:p>
            <a:r>
              <a:rPr lang="en-US" sz="6600" b="1" dirty="0">
                <a:solidFill>
                  <a:schemeClr val="bg1"/>
                </a:solidFill>
                <a:latin typeface="Arial Narrow" panose="020B0606020202030204" pitchFamily="34" charset="0"/>
              </a:rPr>
              <a:t>POSITIVE RELATIONSHIPS</a:t>
            </a:r>
          </a:p>
        </p:txBody>
      </p:sp>
    </p:spTree>
    <p:extLst>
      <p:ext uri="{BB962C8B-B14F-4D97-AF65-F5344CB8AC3E}">
        <p14:creationId xmlns:p14="http://schemas.microsoft.com/office/powerpoint/2010/main" val="2634315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12090400" cy="1237212"/>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66700" y="219471"/>
            <a:ext cx="11620500" cy="1325563"/>
          </a:xfrm>
          <a:effectLst>
            <a:outerShdw blurRad="50800" dist="38100" dir="5400000" algn="t" rotWithShape="0">
              <a:prstClr val="black">
                <a:alpha val="40000"/>
              </a:prstClr>
            </a:outerShdw>
          </a:effectLst>
        </p:spPr>
        <p:txBody>
          <a:bodyPr>
            <a:normAutofit/>
          </a:bodyPr>
          <a:lstStyle/>
          <a:p>
            <a:pPr algn="ctr"/>
            <a:r>
              <a:rPr lang="en-US" sz="5400" b="1" dirty="0">
                <a:solidFill>
                  <a:schemeClr val="bg1"/>
                </a:solidFill>
                <a:latin typeface="Arial Narrow" panose="020B0606020202030204" pitchFamily="34" charset="0"/>
              </a:rPr>
              <a:t>EMPOWERMENT AFFIRMATION:</a:t>
            </a:r>
          </a:p>
        </p:txBody>
      </p:sp>
      <p:sp>
        <p:nvSpPr>
          <p:cNvPr id="5" name="Rectangle 4">
            <a:extLst>
              <a:ext uri="{FF2B5EF4-FFF2-40B4-BE49-F238E27FC236}">
                <a16:creationId xmlns:a16="http://schemas.microsoft.com/office/drawing/2014/main" id="{805466AF-F404-4481-90E4-8A1AF3D92B8D}"/>
              </a:ext>
            </a:extLst>
          </p:cNvPr>
          <p:cNvSpPr/>
          <p:nvPr/>
        </p:nvSpPr>
        <p:spPr>
          <a:xfrm>
            <a:off x="187569" y="411787"/>
            <a:ext cx="11507719" cy="808892"/>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6" name="TextBox 15">
            <a:extLst>
              <a:ext uri="{FF2B5EF4-FFF2-40B4-BE49-F238E27FC236}">
                <a16:creationId xmlns:a16="http://schemas.microsoft.com/office/drawing/2014/main" id="{5A9FE089-CA57-4CCD-ACE8-30F252315B6B}"/>
              </a:ext>
            </a:extLst>
          </p:cNvPr>
          <p:cNvSpPr txBox="1"/>
          <p:nvPr/>
        </p:nvSpPr>
        <p:spPr>
          <a:xfrm>
            <a:off x="2426677" y="1737350"/>
            <a:ext cx="6937131" cy="5693866"/>
          </a:xfrm>
          <a:prstGeom prst="rect">
            <a:avLst/>
          </a:prstGeom>
          <a:noFill/>
        </p:spPr>
        <p:txBody>
          <a:bodyPr wrap="square" rtlCol="0">
            <a:spAutoFit/>
          </a:bodyPr>
          <a:lstStyle/>
          <a:p>
            <a:pPr algn="ctr"/>
            <a:r>
              <a:rPr lang="en-US" altLang="en-US" sz="2000" b="1" dirty="0">
                <a:solidFill>
                  <a:srgbClr val="1D405D"/>
                </a:solidFill>
                <a:latin typeface="Arial Narrow" panose="020B0606020202030204" pitchFamily="34" charset="0"/>
                <a:sym typeface="Lora" charset="0"/>
              </a:rPr>
              <a:t>We are men with </a:t>
            </a:r>
            <a:r>
              <a:rPr lang="en-US" altLang="en-US" sz="2000" b="1" dirty="0">
                <a:latin typeface="Arial Narrow" panose="020B0606020202030204" pitchFamily="34" charset="0"/>
                <a:sym typeface="Lora" charset="0"/>
              </a:rPr>
              <a:t>Ambition, Inspiration </a:t>
            </a:r>
            <a:r>
              <a:rPr lang="en-US" altLang="en-US" sz="2000" b="1" dirty="0">
                <a:solidFill>
                  <a:srgbClr val="1D405D"/>
                </a:solidFill>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Motivation</a:t>
            </a:r>
          </a:p>
          <a:p>
            <a:pPr algn="ctr"/>
            <a:endParaRPr lang="en-US" altLang="en-US" sz="2000" b="1" i="1" dirty="0">
              <a:solidFill>
                <a:schemeClr val="bg1"/>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Our Attitudes and Actions will transform our nation.</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are men with </a:t>
            </a:r>
            <a:r>
              <a:rPr lang="en-US" altLang="en-US" sz="2000" b="1" dirty="0">
                <a:latin typeface="Arial Narrow" panose="020B0606020202030204" pitchFamily="34" charset="0"/>
                <a:sym typeface="Lora" charset="0"/>
              </a:rPr>
              <a:t>Competence, Confidence </a:t>
            </a:r>
            <a:r>
              <a:rPr lang="en-US" altLang="en-US" sz="2000" b="1" dirty="0">
                <a:solidFill>
                  <a:srgbClr val="1D405D"/>
                </a:solidFill>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Character</a:t>
            </a:r>
          </a:p>
          <a:p>
            <a:pPr algn="ctr"/>
            <a:endParaRPr lang="en-US" altLang="en-US" sz="2000" b="1" dirty="0">
              <a:solidFill>
                <a:srgbClr val="85B4D9"/>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walk with </a:t>
            </a:r>
            <a:r>
              <a:rPr lang="en-US" altLang="en-US" sz="2000" b="1" dirty="0">
                <a:latin typeface="Arial Narrow" panose="020B0606020202030204" pitchFamily="34" charset="0"/>
                <a:sym typeface="Lora" charset="0"/>
              </a:rPr>
              <a:t>Integrity</a:t>
            </a:r>
            <a:r>
              <a:rPr lang="en-US" altLang="en-US" sz="2000" b="1" dirty="0">
                <a:solidFill>
                  <a:srgbClr val="FFFFFF"/>
                </a:solidFill>
                <a:latin typeface="Arial Narrow" panose="020B0606020202030204" pitchFamily="34" charset="0"/>
                <a:sym typeface="Lora" charset="0"/>
              </a:rPr>
              <a:t> </a:t>
            </a:r>
            <a:r>
              <a:rPr lang="en-US" altLang="en-US" sz="2000" b="1" dirty="0">
                <a:solidFill>
                  <a:srgbClr val="1D405D"/>
                </a:solidFill>
                <a:latin typeface="Arial Narrow" panose="020B0606020202030204" pitchFamily="34" charset="0"/>
                <a:sym typeface="Lora" charset="0"/>
              </a:rPr>
              <a:t>and Return with</a:t>
            </a:r>
            <a:r>
              <a:rPr lang="en-US" altLang="en-US" sz="2000" b="1" dirty="0">
                <a:latin typeface="Arial Narrow" panose="020B0606020202030204" pitchFamily="34" charset="0"/>
                <a:sym typeface="Lora" charset="0"/>
              </a:rPr>
              <a:t> Honor.</a:t>
            </a:r>
          </a:p>
          <a:p>
            <a:pPr algn="ctr"/>
            <a:endParaRPr lang="en-US" altLang="en-US" sz="2000" b="1" dirty="0">
              <a:solidFill>
                <a:srgbClr val="FFFFFF"/>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are </a:t>
            </a:r>
            <a:r>
              <a:rPr lang="en-US" altLang="en-US" sz="2000" b="1" dirty="0">
                <a:latin typeface="Arial Narrow" panose="020B0606020202030204" pitchFamily="34" charset="0"/>
                <a:sym typeface="Lora" charset="0"/>
              </a:rPr>
              <a:t>Engaged, Educated </a:t>
            </a:r>
            <a:r>
              <a:rPr lang="en-US" altLang="en-US" sz="2000" b="1" dirty="0">
                <a:solidFill>
                  <a:srgbClr val="1D405D"/>
                </a:solidFill>
                <a:latin typeface="Arial Narrow" panose="020B0606020202030204" pitchFamily="34" charset="0"/>
                <a:sym typeface="Lora" charset="0"/>
              </a:rPr>
              <a:t>and</a:t>
            </a:r>
            <a:r>
              <a:rPr lang="en-US" altLang="en-US" sz="2000" b="1" dirty="0">
                <a:solidFill>
                  <a:srgbClr val="FFFFFF"/>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Empowered</a:t>
            </a:r>
          </a:p>
          <a:p>
            <a:pPr algn="ctr"/>
            <a:endParaRPr lang="en-US" altLang="en-US" sz="2000" b="1" dirty="0">
              <a:solidFill>
                <a:srgbClr val="85B4D9"/>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Persistence</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1D405D"/>
                </a:solidFill>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Intelligence</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1D405D"/>
                </a:solidFill>
                <a:latin typeface="Arial Narrow" panose="020B0606020202030204" pitchFamily="34" charset="0"/>
                <a:sym typeface="Lora" charset="0"/>
              </a:rPr>
              <a:t>is the Source of our Power</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are </a:t>
            </a:r>
            <a:r>
              <a:rPr lang="en-US" altLang="en-US" sz="2000" b="1" dirty="0">
                <a:latin typeface="Arial Narrow" panose="020B0606020202030204" pitchFamily="34" charset="0"/>
                <a:sym typeface="Lora" charset="0"/>
              </a:rPr>
              <a:t>Men of Distinction</a:t>
            </a:r>
            <a:r>
              <a:rPr lang="en-US" altLang="en-US" sz="2000" b="1" dirty="0">
                <a:solidFill>
                  <a:srgbClr val="1D405D"/>
                </a:solidFill>
                <a:latin typeface="Arial Narrow" panose="020B0606020202030204" pitchFamily="34" charset="0"/>
                <a:sym typeface="Lora" charset="0"/>
              </a:rPr>
              <a:t>, living this </a:t>
            </a:r>
            <a:r>
              <a:rPr lang="en-US" altLang="en-US" sz="2000" b="1" dirty="0">
                <a:latin typeface="Arial Narrow" panose="020B0606020202030204" pitchFamily="34" charset="0"/>
                <a:sym typeface="Lora" charset="0"/>
              </a:rPr>
              <a:t>life by Design</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move </a:t>
            </a:r>
            <a:r>
              <a:rPr lang="en-US" altLang="en-US" sz="2000" b="1" dirty="0">
                <a:latin typeface="Arial Narrow" panose="020B0606020202030204" pitchFamily="34" charset="0"/>
                <a:sym typeface="Lora" charset="0"/>
              </a:rPr>
              <a:t>forward together, “No Man Left Behind”</a:t>
            </a:r>
            <a:r>
              <a:rPr lang="en-US" altLang="ja-JP" sz="2000" b="1" dirty="0">
                <a:solidFill>
                  <a:schemeClr val="bg1"/>
                </a:solidFill>
                <a:latin typeface="Arial Narrow" panose="020B0606020202030204" pitchFamily="34" charset="0"/>
                <a:sym typeface="Lora" charset="0"/>
              </a:rPr>
              <a:t>.</a:t>
            </a:r>
          </a:p>
          <a:p>
            <a:pPr algn="ctr"/>
            <a:endParaRPr lang="en-US" altLang="en-US" sz="2400" b="1" dirty="0">
              <a:solidFill>
                <a:schemeClr val="bg1"/>
              </a:solidFill>
              <a:latin typeface="Arial Narrow" panose="020B0606020202030204" pitchFamily="34" charset="0"/>
              <a:sym typeface="Lora" charset="0"/>
            </a:endParaRPr>
          </a:p>
          <a:p>
            <a:pPr algn="ctr"/>
            <a:endParaRPr lang="en-US" altLang="en-US" sz="2000" b="1" dirty="0">
              <a:solidFill>
                <a:schemeClr val="bg1"/>
              </a:solidFill>
              <a:latin typeface="Arial Narrow" panose="020B0606020202030204" pitchFamily="34" charset="0"/>
              <a:sym typeface="Lora" charset="0"/>
            </a:endParaRPr>
          </a:p>
          <a:p>
            <a:pPr algn="ctr"/>
            <a:endParaRPr lang="en-US" altLang="en-US" sz="2000" b="1" dirty="0">
              <a:solidFill>
                <a:srgbClr val="85B4D9"/>
              </a:solidFill>
              <a:latin typeface="Arial Narrow" panose="020B0606020202030204" pitchFamily="34" charset="0"/>
              <a:sym typeface="Lora" charset="0"/>
            </a:endParaRPr>
          </a:p>
        </p:txBody>
      </p:sp>
      <p:sp>
        <p:nvSpPr>
          <p:cNvPr id="3" name="TextBox 2">
            <a:extLst>
              <a:ext uri="{FF2B5EF4-FFF2-40B4-BE49-F238E27FC236}">
                <a16:creationId xmlns:a16="http://schemas.microsoft.com/office/drawing/2014/main" id="{17EDBEAD-EB79-4B5E-A8EC-C7E460E8A56A}"/>
              </a:ext>
            </a:extLst>
          </p:cNvPr>
          <p:cNvSpPr txBox="1"/>
          <p:nvPr/>
        </p:nvSpPr>
        <p:spPr>
          <a:xfrm>
            <a:off x="8150469" y="6627176"/>
            <a:ext cx="3446585" cy="338554"/>
          </a:xfrm>
          <a:prstGeom prst="rect">
            <a:avLst/>
          </a:prstGeom>
          <a:noFill/>
        </p:spPr>
        <p:txBody>
          <a:bodyPr wrap="square" rtlCol="0">
            <a:spAutoFit/>
          </a:bodyPr>
          <a:lstStyle/>
          <a:p>
            <a:r>
              <a:rPr lang="en-US" altLang="en-US" sz="800" dirty="0"/>
              <a:t>© Copyright 2017. AIMHigh Empowerment Institute Inc. All Rights Reserved</a:t>
            </a:r>
          </a:p>
          <a:p>
            <a:endParaRPr lang="en-US" sz="800" dirty="0"/>
          </a:p>
        </p:txBody>
      </p:sp>
    </p:spTree>
    <p:extLst>
      <p:ext uri="{BB962C8B-B14F-4D97-AF65-F5344CB8AC3E}">
        <p14:creationId xmlns:p14="http://schemas.microsoft.com/office/powerpoint/2010/main" val="22602018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12090400" cy="1237212"/>
          </a:xfrm>
          <a:prstGeom prst="rect">
            <a:avLst/>
          </a:prstGeom>
          <a:solidFill>
            <a:srgbClr val="FF99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66700" y="219471"/>
            <a:ext cx="11620500" cy="1325563"/>
          </a:xfrm>
          <a:effectLst>
            <a:outerShdw blurRad="50800" dist="38100" dir="5400000" algn="t" rotWithShape="0">
              <a:prstClr val="black">
                <a:alpha val="40000"/>
              </a:prstClr>
            </a:outerShdw>
          </a:effectLst>
        </p:spPr>
        <p:txBody>
          <a:bodyPr>
            <a:normAutofit/>
          </a:bodyPr>
          <a:lstStyle/>
          <a:p>
            <a:pPr algn="ctr"/>
            <a:r>
              <a:rPr lang="en-US" sz="5400" b="1" dirty="0">
                <a:solidFill>
                  <a:schemeClr val="bg1"/>
                </a:solidFill>
                <a:latin typeface="Arial Narrow" panose="020B0606020202030204" pitchFamily="34" charset="0"/>
              </a:rPr>
              <a:t>EMPOWERMENT AFFIRMATION:</a:t>
            </a:r>
          </a:p>
        </p:txBody>
      </p:sp>
      <p:sp>
        <p:nvSpPr>
          <p:cNvPr id="5" name="Rectangle 4">
            <a:extLst>
              <a:ext uri="{FF2B5EF4-FFF2-40B4-BE49-F238E27FC236}">
                <a16:creationId xmlns:a16="http://schemas.microsoft.com/office/drawing/2014/main" id="{805466AF-F404-4481-90E4-8A1AF3D92B8D}"/>
              </a:ext>
            </a:extLst>
          </p:cNvPr>
          <p:cNvSpPr/>
          <p:nvPr/>
        </p:nvSpPr>
        <p:spPr>
          <a:xfrm>
            <a:off x="187569" y="411787"/>
            <a:ext cx="11507719" cy="808892"/>
          </a:xfrm>
          <a:prstGeom prst="rect">
            <a:avLst/>
          </a:prstGeom>
          <a:noFill/>
          <a:ln w="9525" cap="flat" cmpd="sng" algn="ctr">
            <a:solidFill>
              <a:srgbClr val="00206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6" name="TextBox 15">
            <a:extLst>
              <a:ext uri="{FF2B5EF4-FFF2-40B4-BE49-F238E27FC236}">
                <a16:creationId xmlns:a16="http://schemas.microsoft.com/office/drawing/2014/main" id="{5A9FE089-CA57-4CCD-ACE8-30F252315B6B}"/>
              </a:ext>
            </a:extLst>
          </p:cNvPr>
          <p:cNvSpPr txBox="1"/>
          <p:nvPr/>
        </p:nvSpPr>
        <p:spPr>
          <a:xfrm>
            <a:off x="2701463" y="1798896"/>
            <a:ext cx="6479930" cy="6001643"/>
          </a:xfrm>
          <a:prstGeom prst="rect">
            <a:avLst/>
          </a:prstGeom>
          <a:noFill/>
        </p:spPr>
        <p:txBody>
          <a:bodyPr wrap="square" rtlCol="0">
            <a:spAutoFit/>
          </a:bodyPr>
          <a:lstStyle/>
          <a:p>
            <a:pPr algn="ctr"/>
            <a:r>
              <a:rPr lang="en-US" altLang="en-US" sz="2000" b="1" dirty="0">
                <a:latin typeface="Arial Narrow" panose="020B0606020202030204" pitchFamily="34" charset="0"/>
                <a:sym typeface="Lora" charset="0"/>
              </a:rPr>
              <a:t>We are women with </a:t>
            </a:r>
            <a:r>
              <a:rPr lang="en-US" altLang="en-US" sz="2000" b="1" dirty="0">
                <a:solidFill>
                  <a:srgbClr val="660066"/>
                </a:solidFill>
                <a:latin typeface="Arial Narrow" panose="020B0606020202030204" pitchFamily="34" charset="0"/>
                <a:sym typeface="Lora" charset="0"/>
              </a:rPr>
              <a:t>Ambition, Inspiration </a:t>
            </a:r>
            <a:r>
              <a:rPr lang="en-US" altLang="en-US" sz="2000" b="1" dirty="0">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660066"/>
                </a:solidFill>
                <a:latin typeface="Arial Narrow" panose="020B0606020202030204" pitchFamily="34" charset="0"/>
                <a:sym typeface="Lora" charset="0"/>
              </a:rPr>
              <a:t>Motivation</a:t>
            </a:r>
          </a:p>
          <a:p>
            <a:pPr algn="ctr"/>
            <a:endParaRPr lang="en-US" altLang="en-US" sz="2000" b="1" i="1" dirty="0">
              <a:solidFill>
                <a:schemeClr val="bg1"/>
              </a:solidFill>
              <a:latin typeface="Arial Narrow" panose="020B0606020202030204" pitchFamily="34" charset="0"/>
              <a:sym typeface="Lora" charset="0"/>
            </a:endParaRPr>
          </a:p>
          <a:p>
            <a:pPr algn="ctr"/>
            <a:r>
              <a:rPr lang="en-US" altLang="en-US" sz="2000" b="1" dirty="0">
                <a:solidFill>
                  <a:schemeClr val="tx1"/>
                </a:solidFill>
                <a:latin typeface="Arial Narrow" panose="020B0606020202030204" pitchFamily="34" charset="0"/>
                <a:sym typeface="Lora" charset="0"/>
              </a:rPr>
              <a:t>Our Attitudes and Actions will transform our nation.</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are women with </a:t>
            </a:r>
            <a:r>
              <a:rPr lang="en-US" altLang="en-US" sz="2000" b="1" dirty="0">
                <a:solidFill>
                  <a:srgbClr val="660066"/>
                </a:solidFill>
                <a:latin typeface="Arial Narrow" panose="020B0606020202030204" pitchFamily="34" charset="0"/>
                <a:sym typeface="Lora" charset="0"/>
              </a:rPr>
              <a:t>Competence, Confidence </a:t>
            </a:r>
            <a:r>
              <a:rPr lang="en-US" altLang="en-US" sz="2000" b="1" dirty="0">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660066"/>
                </a:solidFill>
                <a:latin typeface="Arial Narrow" panose="020B0606020202030204" pitchFamily="34" charset="0"/>
                <a:sym typeface="Lora" charset="0"/>
              </a:rPr>
              <a:t>Character</a:t>
            </a:r>
          </a:p>
          <a:p>
            <a:pPr algn="ctr"/>
            <a:endParaRPr lang="en-US" altLang="en-US" sz="2000" b="1" dirty="0">
              <a:solidFill>
                <a:srgbClr val="85B4D9"/>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walk with </a:t>
            </a:r>
            <a:r>
              <a:rPr lang="en-US" altLang="en-US" sz="2000" b="1" dirty="0">
                <a:solidFill>
                  <a:srgbClr val="660066"/>
                </a:solidFill>
                <a:latin typeface="Arial Narrow" panose="020B0606020202030204" pitchFamily="34" charset="0"/>
                <a:sym typeface="Lora" charset="0"/>
              </a:rPr>
              <a:t>Integrity, while leaving a Legacy.</a:t>
            </a:r>
          </a:p>
          <a:p>
            <a:pPr algn="ctr"/>
            <a:endParaRPr lang="en-US" altLang="en-US" sz="2000" b="1" dirty="0">
              <a:solidFill>
                <a:srgbClr val="FFFFFF"/>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are </a:t>
            </a:r>
            <a:r>
              <a:rPr lang="en-US" altLang="en-US" sz="2000" b="1" dirty="0">
                <a:solidFill>
                  <a:srgbClr val="660066"/>
                </a:solidFill>
                <a:latin typeface="Arial Narrow" panose="020B0606020202030204" pitchFamily="34" charset="0"/>
                <a:sym typeface="Lora" charset="0"/>
              </a:rPr>
              <a:t>Engaged, Educated </a:t>
            </a:r>
            <a:r>
              <a:rPr lang="en-US" altLang="en-US" sz="2000" b="1" dirty="0">
                <a:latin typeface="Arial Narrow" panose="020B0606020202030204" pitchFamily="34" charset="0"/>
                <a:sym typeface="Lora" charset="0"/>
              </a:rPr>
              <a:t>and </a:t>
            </a:r>
            <a:r>
              <a:rPr lang="en-US" altLang="en-US" sz="2000" b="1" dirty="0">
                <a:solidFill>
                  <a:srgbClr val="660066"/>
                </a:solidFill>
                <a:latin typeface="Arial Narrow" panose="020B0606020202030204" pitchFamily="34" charset="0"/>
                <a:sym typeface="Lora" charset="0"/>
              </a:rPr>
              <a:t>Empowered</a:t>
            </a:r>
          </a:p>
          <a:p>
            <a:pPr algn="ctr"/>
            <a:endParaRPr lang="en-US" altLang="en-US" sz="2000" b="1" dirty="0">
              <a:solidFill>
                <a:srgbClr val="85B4D9"/>
              </a:solidFill>
              <a:latin typeface="Arial Narrow" panose="020B0606020202030204" pitchFamily="34" charset="0"/>
              <a:sym typeface="Lora" charset="0"/>
            </a:endParaRPr>
          </a:p>
          <a:p>
            <a:pPr algn="ctr"/>
            <a:r>
              <a:rPr lang="en-US" altLang="en-US" sz="2000" b="1" dirty="0">
                <a:solidFill>
                  <a:srgbClr val="660066"/>
                </a:solidFill>
                <a:latin typeface="Arial Narrow" panose="020B0606020202030204" pitchFamily="34" charset="0"/>
                <a:sym typeface="Lora" charset="0"/>
              </a:rPr>
              <a:t>Endurance</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660066"/>
                </a:solidFill>
                <a:latin typeface="Arial Narrow" panose="020B0606020202030204" pitchFamily="34" charset="0"/>
                <a:sym typeface="Lora" charset="0"/>
              </a:rPr>
              <a:t>Wisdom</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is the Source of our Power</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are </a:t>
            </a:r>
            <a:r>
              <a:rPr lang="en-US" altLang="en-US" sz="2000" b="1" dirty="0">
                <a:solidFill>
                  <a:srgbClr val="660066"/>
                </a:solidFill>
                <a:latin typeface="Arial Narrow" panose="020B0606020202030204" pitchFamily="34" charset="0"/>
                <a:sym typeface="Lora" charset="0"/>
              </a:rPr>
              <a:t>Women of Significance</a:t>
            </a:r>
            <a:r>
              <a:rPr lang="en-US" altLang="en-US" sz="2000" b="1" dirty="0">
                <a:latin typeface="Arial Narrow" panose="020B0606020202030204" pitchFamily="34" charset="0"/>
                <a:sym typeface="Lora" charset="0"/>
              </a:rPr>
              <a:t>, living this </a:t>
            </a:r>
            <a:r>
              <a:rPr lang="en-US" altLang="en-US" sz="2000" b="1" dirty="0">
                <a:solidFill>
                  <a:srgbClr val="660066"/>
                </a:solidFill>
                <a:latin typeface="Arial Narrow" panose="020B0606020202030204" pitchFamily="34" charset="0"/>
                <a:sym typeface="Lora" charset="0"/>
              </a:rPr>
              <a:t>life by Design</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move </a:t>
            </a:r>
            <a:r>
              <a:rPr lang="en-US" altLang="en-US" sz="2000" b="1" dirty="0">
                <a:solidFill>
                  <a:srgbClr val="660066"/>
                </a:solidFill>
                <a:latin typeface="Arial Narrow" panose="020B0606020202030204" pitchFamily="34" charset="0"/>
                <a:sym typeface="Lora" charset="0"/>
              </a:rPr>
              <a:t>forward together, “All Women Unite”</a:t>
            </a:r>
            <a:r>
              <a:rPr lang="en-US" altLang="ja-JP" sz="2000" b="1" dirty="0">
                <a:solidFill>
                  <a:schemeClr val="bg1"/>
                </a:solidFill>
                <a:latin typeface="Arial Narrow" panose="020B0606020202030204" pitchFamily="34" charset="0"/>
                <a:sym typeface="Lora" charset="0"/>
              </a:rPr>
              <a:t>.</a:t>
            </a:r>
          </a:p>
          <a:p>
            <a:pPr algn="ctr"/>
            <a:endParaRPr lang="en-US" altLang="en-US" sz="2400" b="1" dirty="0">
              <a:solidFill>
                <a:schemeClr val="bg1"/>
              </a:solidFill>
              <a:latin typeface="Arial Narrow" panose="020B0606020202030204" pitchFamily="34" charset="0"/>
              <a:sym typeface="Lora" charset="0"/>
            </a:endParaRPr>
          </a:p>
          <a:p>
            <a:pPr algn="ctr"/>
            <a:endParaRPr lang="en-US" altLang="en-US" sz="2000" b="1" dirty="0">
              <a:solidFill>
                <a:schemeClr val="bg1"/>
              </a:solidFill>
              <a:latin typeface="Avenir Book" charset="0"/>
              <a:sym typeface="Lora" charset="0"/>
            </a:endParaRPr>
          </a:p>
          <a:p>
            <a:pPr algn="ctr"/>
            <a:endParaRPr lang="en-US" altLang="en-US" sz="2000" b="1" dirty="0">
              <a:solidFill>
                <a:schemeClr val="bg1"/>
              </a:solidFill>
              <a:latin typeface="Avenir Book" charset="0"/>
              <a:sym typeface="Lora" charset="0"/>
            </a:endParaRPr>
          </a:p>
          <a:p>
            <a:pPr algn="ctr"/>
            <a:endParaRPr lang="en-US" altLang="en-US" sz="2000" b="1" dirty="0">
              <a:solidFill>
                <a:srgbClr val="85B4D9"/>
              </a:solidFill>
              <a:latin typeface="Avenir Book" charset="0"/>
              <a:sym typeface="Lora" charset="0"/>
            </a:endParaRPr>
          </a:p>
        </p:txBody>
      </p:sp>
      <p:sp>
        <p:nvSpPr>
          <p:cNvPr id="21" name="TextBox 20">
            <a:extLst>
              <a:ext uri="{FF2B5EF4-FFF2-40B4-BE49-F238E27FC236}">
                <a16:creationId xmlns:a16="http://schemas.microsoft.com/office/drawing/2014/main" id="{769D9901-1CCD-4F66-8470-52940242D35B}"/>
              </a:ext>
            </a:extLst>
          </p:cNvPr>
          <p:cNvSpPr txBox="1"/>
          <p:nvPr/>
        </p:nvSpPr>
        <p:spPr>
          <a:xfrm>
            <a:off x="8150469" y="6627176"/>
            <a:ext cx="3446585" cy="338554"/>
          </a:xfrm>
          <a:prstGeom prst="rect">
            <a:avLst/>
          </a:prstGeom>
          <a:noFill/>
        </p:spPr>
        <p:txBody>
          <a:bodyPr wrap="square" rtlCol="0">
            <a:spAutoFit/>
          </a:bodyPr>
          <a:lstStyle/>
          <a:p>
            <a:r>
              <a:rPr lang="en-US" altLang="en-US" sz="800" dirty="0"/>
              <a:t>© Copyright 2017. AIMHigh Empowerment Institute Inc. All Rights Reserved</a:t>
            </a:r>
          </a:p>
          <a:p>
            <a:endParaRPr lang="en-US" sz="800" dirty="0"/>
          </a:p>
        </p:txBody>
      </p:sp>
    </p:spTree>
    <p:extLst>
      <p:ext uri="{BB962C8B-B14F-4D97-AF65-F5344CB8AC3E}">
        <p14:creationId xmlns:p14="http://schemas.microsoft.com/office/powerpoint/2010/main" val="20495360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9126416" cy="1237212"/>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66699" y="175295"/>
            <a:ext cx="7602415" cy="1325563"/>
          </a:xfrm>
          <a:effectLst>
            <a:outerShdw blurRad="50800" dist="38100" dir="5400000" algn="t" rotWithShape="0">
              <a:prstClr val="black">
                <a:alpha val="40000"/>
              </a:prstClr>
            </a:outerShdw>
          </a:effectLst>
        </p:spPr>
        <p:txBody>
          <a:bodyPr>
            <a:noAutofit/>
          </a:bodyPr>
          <a:lstStyle/>
          <a:p>
            <a:r>
              <a:rPr lang="en-US" sz="5400" b="1" dirty="0">
                <a:solidFill>
                  <a:schemeClr val="bg1"/>
                </a:solidFill>
                <a:latin typeface="Arial Narrow" panose="020B0606020202030204" pitchFamily="34" charset="0"/>
              </a:rPr>
              <a:t>SESSION OBJECTIVES:</a:t>
            </a:r>
          </a:p>
        </p:txBody>
      </p:sp>
      <p:sp>
        <p:nvSpPr>
          <p:cNvPr id="3" name="Content Placeholder 2">
            <a:extLst>
              <a:ext uri="{FF2B5EF4-FFF2-40B4-BE49-F238E27FC236}">
                <a16:creationId xmlns:a16="http://schemas.microsoft.com/office/drawing/2014/main" id="{AB500C49-862D-4464-9DBA-AF0B470012F3}"/>
              </a:ext>
            </a:extLst>
          </p:cNvPr>
          <p:cNvSpPr>
            <a:spLocks noGrp="1"/>
          </p:cNvSpPr>
          <p:nvPr>
            <p:ph idx="1"/>
          </p:nvPr>
        </p:nvSpPr>
        <p:spPr>
          <a:xfrm>
            <a:off x="266699" y="2045859"/>
            <a:ext cx="12139247" cy="3496985"/>
          </a:xfrm>
        </p:spPr>
        <p:txBody>
          <a:bodyPr>
            <a:noAutofit/>
          </a:bodyPr>
          <a:lstStyle/>
          <a:p>
            <a:pPr lvl="0">
              <a:lnSpc>
                <a:spcPct val="150000"/>
              </a:lnSpc>
            </a:pPr>
            <a:r>
              <a:rPr lang="en-US" dirty="0">
                <a:latin typeface="Arial Narrow" panose="020B0606020202030204" pitchFamily="34" charset="0"/>
              </a:rPr>
              <a:t>To teach members the difference between value adding and value depreciating relationships</a:t>
            </a:r>
          </a:p>
          <a:p>
            <a:pPr>
              <a:lnSpc>
                <a:spcPct val="150000"/>
              </a:lnSpc>
            </a:pPr>
            <a:r>
              <a:rPr lang="en-US" dirty="0">
                <a:latin typeface="Arial Narrow" panose="020B0606020202030204" pitchFamily="34" charset="0"/>
              </a:rPr>
              <a:t>Learn the value of mentors and find sources of mentorship</a:t>
            </a:r>
          </a:p>
          <a:p>
            <a:pPr>
              <a:lnSpc>
                <a:spcPct val="150000"/>
              </a:lnSpc>
            </a:pPr>
            <a:r>
              <a:rPr lang="en-US" dirty="0">
                <a:latin typeface="Arial Narrow" panose="020B0606020202030204" pitchFamily="34" charset="0"/>
              </a:rPr>
              <a:t>Develop their FAVE 5 Circle of Excellence</a:t>
            </a:r>
          </a:p>
          <a:p>
            <a:pPr>
              <a:lnSpc>
                <a:spcPct val="150000"/>
              </a:lnSpc>
            </a:pPr>
            <a:r>
              <a:rPr lang="en-US" dirty="0">
                <a:latin typeface="Arial Narrow" panose="020B0606020202030204" pitchFamily="34" charset="0"/>
              </a:rPr>
              <a:t>Participate in “What are you known for?” Exercise </a:t>
            </a:r>
          </a:p>
          <a:p>
            <a:pPr>
              <a:lnSpc>
                <a:spcPct val="150000"/>
              </a:lnSpc>
            </a:pPr>
            <a:r>
              <a:rPr lang="en-US" dirty="0">
                <a:latin typeface="Arial Narrow" panose="020B0606020202030204" pitchFamily="34" charset="0"/>
              </a:rPr>
              <a:t>Snip, Snip: The Scissor Challenge</a:t>
            </a:r>
          </a:p>
        </p:txBody>
      </p:sp>
      <p:sp>
        <p:nvSpPr>
          <p:cNvPr id="5" name="Rectangle 4">
            <a:extLst>
              <a:ext uri="{FF2B5EF4-FFF2-40B4-BE49-F238E27FC236}">
                <a16:creationId xmlns:a16="http://schemas.microsoft.com/office/drawing/2014/main" id="{805466AF-F404-4481-90E4-8A1AF3D92B8D}"/>
              </a:ext>
            </a:extLst>
          </p:cNvPr>
          <p:cNvSpPr/>
          <p:nvPr/>
        </p:nvSpPr>
        <p:spPr>
          <a:xfrm>
            <a:off x="187570" y="411787"/>
            <a:ext cx="8543192" cy="808892"/>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Tree>
    <p:extLst>
      <p:ext uri="{BB962C8B-B14F-4D97-AF65-F5344CB8AC3E}">
        <p14:creationId xmlns:p14="http://schemas.microsoft.com/office/powerpoint/2010/main" val="25957241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9126416" cy="1237212"/>
          </a:xfrm>
          <a:prstGeom prst="rect">
            <a:avLst/>
          </a:prstGeom>
          <a:solidFill>
            <a:srgbClr val="FF99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66700" y="175295"/>
            <a:ext cx="6459415" cy="1325563"/>
          </a:xfrm>
          <a:effectLst>
            <a:outerShdw blurRad="50800" dist="38100" dir="5400000" algn="t" rotWithShape="0">
              <a:prstClr val="black">
                <a:alpha val="40000"/>
              </a:prstClr>
            </a:outerShdw>
          </a:effectLst>
        </p:spPr>
        <p:txBody>
          <a:bodyPr>
            <a:normAutofit/>
          </a:bodyPr>
          <a:lstStyle/>
          <a:p>
            <a:r>
              <a:rPr lang="en-US" sz="5400" b="1" dirty="0">
                <a:solidFill>
                  <a:srgbClr val="002060"/>
                </a:solidFill>
                <a:latin typeface="Arial Narrow" panose="020B0606020202030204" pitchFamily="34" charset="0"/>
              </a:rPr>
              <a:t>LET’S CONNECT</a:t>
            </a:r>
          </a:p>
        </p:txBody>
      </p:sp>
      <p:sp>
        <p:nvSpPr>
          <p:cNvPr id="5" name="Rectangle 4">
            <a:extLst>
              <a:ext uri="{FF2B5EF4-FFF2-40B4-BE49-F238E27FC236}">
                <a16:creationId xmlns:a16="http://schemas.microsoft.com/office/drawing/2014/main" id="{805466AF-F404-4481-90E4-8A1AF3D92B8D}"/>
              </a:ext>
            </a:extLst>
          </p:cNvPr>
          <p:cNvSpPr/>
          <p:nvPr/>
        </p:nvSpPr>
        <p:spPr>
          <a:xfrm>
            <a:off x="187570" y="411787"/>
            <a:ext cx="8543192" cy="808892"/>
          </a:xfrm>
          <a:prstGeom prst="rect">
            <a:avLst/>
          </a:prstGeom>
          <a:noFill/>
          <a:ln w="9525" cap="flat" cmpd="sng" algn="ctr">
            <a:solidFill>
              <a:srgbClr val="00206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9" name="TextBox 8">
            <a:extLst>
              <a:ext uri="{FF2B5EF4-FFF2-40B4-BE49-F238E27FC236}">
                <a16:creationId xmlns:a16="http://schemas.microsoft.com/office/drawing/2014/main" id="{71285F86-EAC1-42C5-90B9-F75A7DAAACD5}"/>
              </a:ext>
            </a:extLst>
          </p:cNvPr>
          <p:cNvSpPr txBox="1"/>
          <p:nvPr/>
        </p:nvSpPr>
        <p:spPr>
          <a:xfrm>
            <a:off x="187570" y="1982504"/>
            <a:ext cx="10257692" cy="523220"/>
          </a:xfrm>
          <a:prstGeom prst="rect">
            <a:avLst/>
          </a:prstGeom>
          <a:noFill/>
        </p:spPr>
        <p:txBody>
          <a:bodyPr wrap="square" rtlCol="0">
            <a:spAutoFit/>
          </a:bodyPr>
          <a:lstStyle/>
          <a:p>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ICEBREAKER: </a:t>
            </a:r>
            <a:r>
              <a:rPr lang="fr-FR" sz="2800" b="1" dirty="0">
                <a:solidFill>
                  <a:srgbClr val="002060"/>
                </a:solidFill>
                <a:effectLst>
                  <a:outerShdw blurRad="38100" dist="38100" dir="2700000" algn="tl">
                    <a:srgbClr val="000000">
                      <a:alpha val="43137"/>
                    </a:srgbClr>
                  </a:outerShdw>
                </a:effectLst>
                <a:latin typeface="Arial Narrow" panose="020B0606020202030204" pitchFamily="34" charset="0"/>
              </a:rPr>
              <a:t>CONFIDANTS, CONSTITUENTS OR COMRADES</a:t>
            </a:r>
            <a:endParaRPr lang="en-US" sz="2800" b="1" dirty="0">
              <a:solidFill>
                <a:srgbClr val="002060"/>
              </a:solidFill>
              <a:effectLst>
                <a:outerShdw blurRad="38100" dist="38100" dir="2700000" algn="tl">
                  <a:srgbClr val="000000">
                    <a:alpha val="43137"/>
                  </a:srgbClr>
                </a:outerShdw>
              </a:effectLst>
              <a:latin typeface="Arial Narrow" panose="020B0606020202030204" pitchFamily="34" charset="0"/>
            </a:endParaRPr>
          </a:p>
        </p:txBody>
      </p:sp>
      <p:sp>
        <p:nvSpPr>
          <p:cNvPr id="15" name="TextBox 14">
            <a:extLst>
              <a:ext uri="{FF2B5EF4-FFF2-40B4-BE49-F238E27FC236}">
                <a16:creationId xmlns:a16="http://schemas.microsoft.com/office/drawing/2014/main" id="{DA2AFCA1-DFB6-4BED-AB0C-DD65915D20A8}"/>
              </a:ext>
            </a:extLst>
          </p:cNvPr>
          <p:cNvSpPr txBox="1"/>
          <p:nvPr/>
        </p:nvSpPr>
        <p:spPr>
          <a:xfrm>
            <a:off x="2809142" y="4010567"/>
            <a:ext cx="6451342" cy="923330"/>
          </a:xfrm>
          <a:prstGeom prst="rect">
            <a:avLst/>
          </a:prstGeom>
          <a:noFill/>
        </p:spPr>
        <p:txBody>
          <a:bodyPr wrap="square" rtlCol="0">
            <a:spAutoFit/>
          </a:bodyPr>
          <a:lstStyle/>
          <a:p>
            <a:r>
              <a:rPr lang="en-US" b="1" dirty="0">
                <a:latin typeface="Arial Narrow" panose="020B0606020202030204" pitchFamily="34" charset="0"/>
              </a:rPr>
              <a:t>CONSTITUENTS: </a:t>
            </a:r>
            <a:r>
              <a:rPr lang="en-US" dirty="0">
                <a:latin typeface="Arial Narrow" panose="020B0606020202030204" pitchFamily="34" charset="0"/>
              </a:rPr>
              <a:t>People who join and support you based on issues that they themselves support. They are for what you are for, but could switch on you if you support another point of view. </a:t>
            </a:r>
          </a:p>
        </p:txBody>
      </p:sp>
      <p:sp>
        <p:nvSpPr>
          <p:cNvPr id="17" name="TextBox 16">
            <a:extLst>
              <a:ext uri="{FF2B5EF4-FFF2-40B4-BE49-F238E27FC236}">
                <a16:creationId xmlns:a16="http://schemas.microsoft.com/office/drawing/2014/main" id="{C6C34099-67F9-4B29-934D-53C2550057F4}"/>
              </a:ext>
            </a:extLst>
          </p:cNvPr>
          <p:cNvSpPr txBox="1"/>
          <p:nvPr/>
        </p:nvSpPr>
        <p:spPr>
          <a:xfrm>
            <a:off x="1465385" y="5147199"/>
            <a:ext cx="7526216" cy="646331"/>
          </a:xfrm>
          <a:prstGeom prst="rect">
            <a:avLst/>
          </a:prstGeom>
          <a:noFill/>
        </p:spPr>
        <p:txBody>
          <a:bodyPr wrap="square" rtlCol="0">
            <a:spAutoFit/>
          </a:bodyPr>
          <a:lstStyle/>
          <a:p>
            <a:pPr lvl="3"/>
            <a:r>
              <a:rPr lang="en-US" b="1" dirty="0">
                <a:latin typeface="Arial Narrow" panose="020B0606020202030204" pitchFamily="34" charset="0"/>
              </a:rPr>
              <a:t>COMRADES</a:t>
            </a:r>
            <a:r>
              <a:rPr lang="en-US" dirty="0">
                <a:latin typeface="Arial Narrow" panose="020B0606020202030204" pitchFamily="34" charset="0"/>
              </a:rPr>
              <a:t>: People whose opposition on certain issues are similar to your oppositions. They are against what you are against.</a:t>
            </a:r>
          </a:p>
        </p:txBody>
      </p:sp>
      <p:sp>
        <p:nvSpPr>
          <p:cNvPr id="3" name="Rectangle 2">
            <a:extLst>
              <a:ext uri="{FF2B5EF4-FFF2-40B4-BE49-F238E27FC236}">
                <a16:creationId xmlns:a16="http://schemas.microsoft.com/office/drawing/2014/main" id="{E94D2BDB-2C41-48D7-A1EE-93EC98C6B2CA}"/>
              </a:ext>
            </a:extLst>
          </p:cNvPr>
          <p:cNvSpPr/>
          <p:nvPr/>
        </p:nvSpPr>
        <p:spPr>
          <a:xfrm>
            <a:off x="2809142" y="2873935"/>
            <a:ext cx="6096000" cy="923330"/>
          </a:xfrm>
          <a:prstGeom prst="rect">
            <a:avLst/>
          </a:prstGeom>
        </p:spPr>
        <p:txBody>
          <a:bodyPr>
            <a:spAutoFit/>
          </a:bodyPr>
          <a:lstStyle/>
          <a:p>
            <a:r>
              <a:rPr lang="en-US" b="1" dirty="0">
                <a:latin typeface="Arial Narrow" panose="020B0606020202030204" pitchFamily="34" charset="0"/>
              </a:rPr>
              <a:t>CONFIDANTS: </a:t>
            </a:r>
            <a:r>
              <a:rPr lang="en-US" dirty="0">
                <a:latin typeface="Arial Narrow" panose="020B0606020202030204" pitchFamily="34" charset="0"/>
              </a:rPr>
              <a:t>People who you trust and who support you regardless of the circumstances. They support what you favor and are against what you are against. </a:t>
            </a:r>
          </a:p>
        </p:txBody>
      </p:sp>
    </p:spTree>
    <p:extLst>
      <p:ext uri="{BB962C8B-B14F-4D97-AF65-F5344CB8AC3E}">
        <p14:creationId xmlns:p14="http://schemas.microsoft.com/office/powerpoint/2010/main" val="27225258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97A777A9-95C3-4A0C-8226-ACA591EFCB77}"/>
              </a:ext>
            </a:extLst>
          </p:cNvPr>
          <p:cNvSpPr/>
          <p:nvPr/>
        </p:nvSpPr>
        <p:spPr>
          <a:xfrm>
            <a:off x="316524" y="3138855"/>
            <a:ext cx="11447584" cy="1362808"/>
          </a:xfrm>
          <a:prstGeom prst="roundRect">
            <a:avLst/>
          </a:prstGeom>
          <a:solidFill>
            <a:srgbClr val="FF9900"/>
          </a:solidFill>
        </p:spPr>
        <p:style>
          <a:lnRef idx="0">
            <a:schemeClr val="dk1"/>
          </a:lnRef>
          <a:fillRef idx="3">
            <a:schemeClr val="dk1"/>
          </a:fillRef>
          <a:effectRef idx="3">
            <a:schemeClr val="dk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091F8550-446F-46D5-A003-38BBC621C1D3}"/>
              </a:ext>
            </a:extLst>
          </p:cNvPr>
          <p:cNvSpPr/>
          <p:nvPr/>
        </p:nvSpPr>
        <p:spPr>
          <a:xfrm>
            <a:off x="2652889" y="172439"/>
            <a:ext cx="9539111" cy="1237212"/>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971800" y="219594"/>
            <a:ext cx="10357338" cy="1190057"/>
          </a:xfrm>
          <a:noFill/>
          <a:effectLst>
            <a:outerShdw blurRad="50800" dist="38100" dir="5400000" algn="t" rotWithShape="0">
              <a:prstClr val="black">
                <a:alpha val="40000"/>
              </a:prstClr>
            </a:outerShdw>
          </a:effectLst>
        </p:spPr>
        <p:txBody>
          <a:bodyPr>
            <a:normAutofit/>
          </a:bodyPr>
          <a:lstStyle/>
          <a:p>
            <a:r>
              <a:rPr lang="en-US" sz="5400" b="1" dirty="0">
                <a:solidFill>
                  <a:schemeClr val="bg1"/>
                </a:solidFill>
                <a:latin typeface="Arial Narrow" panose="020B0606020202030204" pitchFamily="34" charset="0"/>
              </a:rPr>
              <a:t>MENTORSHIP: </a:t>
            </a:r>
          </a:p>
        </p:txBody>
      </p:sp>
      <p:sp>
        <p:nvSpPr>
          <p:cNvPr id="5" name="Rectangle 4">
            <a:extLst>
              <a:ext uri="{FF2B5EF4-FFF2-40B4-BE49-F238E27FC236}">
                <a16:creationId xmlns:a16="http://schemas.microsoft.com/office/drawing/2014/main" id="{805466AF-F404-4481-90E4-8A1AF3D92B8D}"/>
              </a:ext>
            </a:extLst>
          </p:cNvPr>
          <p:cNvSpPr/>
          <p:nvPr/>
        </p:nvSpPr>
        <p:spPr>
          <a:xfrm>
            <a:off x="2878667" y="320935"/>
            <a:ext cx="9103783" cy="940220"/>
          </a:xfrm>
          <a:prstGeom prst="rect">
            <a:avLst/>
          </a:prstGeom>
          <a:noFill/>
          <a:ln w="9525"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7" name="TextBox 6">
            <a:extLst>
              <a:ext uri="{FF2B5EF4-FFF2-40B4-BE49-F238E27FC236}">
                <a16:creationId xmlns:a16="http://schemas.microsoft.com/office/drawing/2014/main" id="{FEAE4855-FD3C-4110-9A64-C6C2A0B9274A}"/>
              </a:ext>
            </a:extLst>
          </p:cNvPr>
          <p:cNvSpPr txBox="1"/>
          <p:nvPr/>
        </p:nvSpPr>
        <p:spPr>
          <a:xfrm>
            <a:off x="-1276290" y="3466316"/>
            <a:ext cx="13622216" cy="707886"/>
          </a:xfrm>
          <a:prstGeom prst="rect">
            <a:avLst/>
          </a:prstGeom>
          <a:noFill/>
        </p:spPr>
        <p:txBody>
          <a:bodyPr wrap="square" rtlCol="0">
            <a:spAutoFit/>
          </a:bodyPr>
          <a:lstStyle/>
          <a:p>
            <a:pPr lvl="2" algn="ctr"/>
            <a:r>
              <a:rPr lang="en-US" sz="2000" b="1" dirty="0">
                <a:solidFill>
                  <a:srgbClr val="002060"/>
                </a:solidFill>
                <a:latin typeface="Arial Narrow" panose="020B0606020202030204" pitchFamily="34" charset="0"/>
              </a:rPr>
              <a:t>THE PROCESS OF RECEIVING GUIDANCE FROM A MENTOR, ESPECIALLY AN </a:t>
            </a:r>
          </a:p>
          <a:p>
            <a:pPr lvl="2" algn="ctr"/>
            <a:r>
              <a:rPr lang="en-US" sz="2000" b="1" dirty="0">
                <a:solidFill>
                  <a:srgbClr val="002060"/>
                </a:solidFill>
                <a:latin typeface="Arial Narrow" panose="020B0606020202030204" pitchFamily="34" charset="0"/>
              </a:rPr>
              <a:t>EXPERIENCED PERSON IN A COMPANY OR EDUCATIONAL SETTING.</a:t>
            </a:r>
          </a:p>
        </p:txBody>
      </p:sp>
    </p:spTree>
    <p:extLst>
      <p:ext uri="{BB962C8B-B14F-4D97-AF65-F5344CB8AC3E}">
        <p14:creationId xmlns:p14="http://schemas.microsoft.com/office/powerpoint/2010/main" val="4556532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12090400" cy="1237212"/>
          </a:xfrm>
          <a:prstGeom prst="rect">
            <a:avLst/>
          </a:prstGeom>
          <a:solidFill>
            <a:srgbClr val="FF99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2060"/>
              </a:solidFill>
            </a:endParaRPr>
          </a:p>
        </p:txBody>
      </p:sp>
      <p:sp>
        <p:nvSpPr>
          <p:cNvPr id="10" name="Rectangle 9">
            <a:extLst>
              <a:ext uri="{FF2B5EF4-FFF2-40B4-BE49-F238E27FC236}">
                <a16:creationId xmlns:a16="http://schemas.microsoft.com/office/drawing/2014/main" id="{4B8D64AC-8665-4CAD-AC33-4E405B88C401}"/>
              </a:ext>
            </a:extLst>
          </p:cNvPr>
          <p:cNvSpPr/>
          <p:nvPr/>
        </p:nvSpPr>
        <p:spPr>
          <a:xfrm>
            <a:off x="935030" y="2266483"/>
            <a:ext cx="422712" cy="769441"/>
          </a:xfrm>
          <a:prstGeom prst="rect">
            <a:avLst/>
          </a:prstGeom>
          <a:effectLst>
            <a:outerShdw blurRad="50800" dist="38100" dir="8100000" algn="tr" rotWithShape="0">
              <a:prstClr val="black">
                <a:alpha val="40000"/>
              </a:prstClr>
            </a:outerShdw>
          </a:effectLst>
        </p:spPr>
        <p:txBody>
          <a:bodyPr wrap="square">
            <a:spAutoFit/>
          </a:bodyPr>
          <a:lstStyle/>
          <a:p>
            <a:pPr algn="ctr"/>
            <a:r>
              <a:rPr lang="en-US" sz="4400" dirty="0">
                <a:solidFill>
                  <a:srgbClr val="FF9900"/>
                </a:solidFill>
                <a:latin typeface="Arial Narrow" panose="020B0606020202030204" pitchFamily="34" charset="0"/>
              </a:rPr>
              <a:t>*</a:t>
            </a:r>
          </a:p>
        </p:txBody>
      </p:sp>
      <p:sp>
        <p:nvSpPr>
          <p:cNvPr id="9" name="Rectangle 8">
            <a:extLst>
              <a:ext uri="{FF2B5EF4-FFF2-40B4-BE49-F238E27FC236}">
                <a16:creationId xmlns:a16="http://schemas.microsoft.com/office/drawing/2014/main" id="{39D4423E-C623-45C2-97D1-522F3A3F2010}"/>
              </a:ext>
            </a:extLst>
          </p:cNvPr>
          <p:cNvSpPr/>
          <p:nvPr/>
        </p:nvSpPr>
        <p:spPr>
          <a:xfrm>
            <a:off x="1294423" y="2345018"/>
            <a:ext cx="4918398" cy="492443"/>
          </a:xfrm>
          <a:prstGeom prst="rect">
            <a:avLst/>
          </a:prstGeom>
        </p:spPr>
        <p:txBody>
          <a:bodyPr wrap="none">
            <a:spAutoFit/>
          </a:bodyPr>
          <a:lstStyle/>
          <a:p>
            <a:r>
              <a:rPr lang="en-US" sz="2600" dirty="0">
                <a:latin typeface="Arial Narrow" panose="020B0606020202030204" pitchFamily="34" charset="0"/>
              </a:rPr>
              <a:t>Increases the mentee’s self-confidence</a:t>
            </a:r>
          </a:p>
        </p:txBody>
      </p:sp>
      <p:sp>
        <p:nvSpPr>
          <p:cNvPr id="12" name="Rectangle 11">
            <a:extLst>
              <a:ext uri="{FF2B5EF4-FFF2-40B4-BE49-F238E27FC236}">
                <a16:creationId xmlns:a16="http://schemas.microsoft.com/office/drawing/2014/main" id="{587E694C-3D1B-4854-80AD-3199D5C00460}"/>
              </a:ext>
            </a:extLst>
          </p:cNvPr>
          <p:cNvSpPr/>
          <p:nvPr/>
        </p:nvSpPr>
        <p:spPr>
          <a:xfrm>
            <a:off x="187569" y="411787"/>
            <a:ext cx="11507719" cy="808892"/>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3" name="Title 1">
            <a:extLst>
              <a:ext uri="{FF2B5EF4-FFF2-40B4-BE49-F238E27FC236}">
                <a16:creationId xmlns:a16="http://schemas.microsoft.com/office/drawing/2014/main" id="{69C6539D-4242-4E6B-8C2F-D7EDB16C2091}"/>
              </a:ext>
            </a:extLst>
          </p:cNvPr>
          <p:cNvSpPr>
            <a:spLocks noGrp="1"/>
          </p:cNvSpPr>
          <p:nvPr>
            <p:ph type="title"/>
          </p:nvPr>
        </p:nvSpPr>
        <p:spPr>
          <a:xfrm>
            <a:off x="266700" y="175295"/>
            <a:ext cx="11620500" cy="1325563"/>
          </a:xfrm>
        </p:spPr>
        <p:txBody>
          <a:bodyPr>
            <a:normAutofit/>
          </a:bodyPr>
          <a:lstStyle/>
          <a:p>
            <a:pPr algn="ctr"/>
            <a:r>
              <a:rPr lang="en-US" sz="5400" b="1" dirty="0">
                <a:solidFill>
                  <a:schemeClr val="bg1"/>
                </a:solidFill>
                <a:latin typeface="Arial Narrow" panose="020B0606020202030204" pitchFamily="34" charset="0"/>
              </a:rPr>
              <a:t>BENEFITS OF MENTORSHIP:</a:t>
            </a:r>
          </a:p>
        </p:txBody>
      </p:sp>
      <p:sp>
        <p:nvSpPr>
          <p:cNvPr id="14" name="Rectangle 13">
            <a:extLst>
              <a:ext uri="{FF2B5EF4-FFF2-40B4-BE49-F238E27FC236}">
                <a16:creationId xmlns:a16="http://schemas.microsoft.com/office/drawing/2014/main" id="{FEA50ED5-67AB-4AC9-BCAE-53116E9132C1}"/>
              </a:ext>
            </a:extLst>
          </p:cNvPr>
          <p:cNvSpPr/>
          <p:nvPr/>
        </p:nvSpPr>
        <p:spPr>
          <a:xfrm>
            <a:off x="1003632" y="3372257"/>
            <a:ext cx="354110" cy="769441"/>
          </a:xfrm>
          <a:prstGeom prst="rect">
            <a:avLst/>
          </a:prstGeom>
          <a:effectLst>
            <a:outerShdw blurRad="50800" dist="38100" dir="8100000" algn="tr" rotWithShape="0">
              <a:prstClr val="black">
                <a:alpha val="40000"/>
              </a:prstClr>
            </a:outerShdw>
          </a:effectLst>
        </p:spPr>
        <p:txBody>
          <a:bodyPr wrap="square">
            <a:spAutoFit/>
          </a:bodyPr>
          <a:lstStyle/>
          <a:p>
            <a:pPr algn="ctr"/>
            <a:r>
              <a:rPr lang="en-US" sz="4400" dirty="0">
                <a:solidFill>
                  <a:srgbClr val="7030A0"/>
                </a:solidFill>
                <a:latin typeface="Arial Narrow" panose="020B0606020202030204" pitchFamily="34" charset="0"/>
              </a:rPr>
              <a:t>*</a:t>
            </a:r>
          </a:p>
        </p:txBody>
      </p:sp>
      <p:sp>
        <p:nvSpPr>
          <p:cNvPr id="15" name="Rectangle 14">
            <a:extLst>
              <a:ext uri="{FF2B5EF4-FFF2-40B4-BE49-F238E27FC236}">
                <a16:creationId xmlns:a16="http://schemas.microsoft.com/office/drawing/2014/main" id="{5598B5C5-399D-4D05-96A4-8A226AB5C258}"/>
              </a:ext>
            </a:extLst>
          </p:cNvPr>
          <p:cNvSpPr/>
          <p:nvPr/>
        </p:nvSpPr>
        <p:spPr>
          <a:xfrm>
            <a:off x="946174" y="4578251"/>
            <a:ext cx="400424" cy="769441"/>
          </a:xfrm>
          <a:prstGeom prst="rect">
            <a:avLst/>
          </a:prstGeom>
          <a:effectLst>
            <a:outerShdw blurRad="50800" dist="38100" dir="8100000" algn="tr" rotWithShape="0">
              <a:prstClr val="black">
                <a:alpha val="40000"/>
              </a:prstClr>
            </a:outerShdw>
          </a:effectLst>
        </p:spPr>
        <p:txBody>
          <a:bodyPr wrap="square">
            <a:spAutoFit/>
          </a:bodyPr>
          <a:lstStyle/>
          <a:p>
            <a:pPr algn="ctr"/>
            <a:r>
              <a:rPr lang="en-US" sz="4400" dirty="0">
                <a:solidFill>
                  <a:srgbClr val="002060"/>
                </a:solidFill>
                <a:latin typeface="Arial Narrow" panose="020B0606020202030204" pitchFamily="34" charset="0"/>
              </a:rPr>
              <a:t>*</a:t>
            </a:r>
          </a:p>
        </p:txBody>
      </p:sp>
      <p:sp>
        <p:nvSpPr>
          <p:cNvPr id="16" name="Rectangle 15">
            <a:extLst>
              <a:ext uri="{FF2B5EF4-FFF2-40B4-BE49-F238E27FC236}">
                <a16:creationId xmlns:a16="http://schemas.microsoft.com/office/drawing/2014/main" id="{C895A25C-6F31-47D3-BFE6-A4E23920CCBF}"/>
              </a:ext>
            </a:extLst>
          </p:cNvPr>
          <p:cNvSpPr/>
          <p:nvPr/>
        </p:nvSpPr>
        <p:spPr>
          <a:xfrm>
            <a:off x="965562" y="5726893"/>
            <a:ext cx="374776" cy="769441"/>
          </a:xfrm>
          <a:prstGeom prst="rect">
            <a:avLst/>
          </a:prstGeom>
          <a:effectLst>
            <a:outerShdw blurRad="50800" dist="38100" dir="8100000" algn="tr" rotWithShape="0">
              <a:prstClr val="black">
                <a:alpha val="40000"/>
              </a:prstClr>
            </a:outerShdw>
          </a:effectLst>
        </p:spPr>
        <p:txBody>
          <a:bodyPr wrap="square">
            <a:spAutoFit/>
          </a:bodyPr>
          <a:lstStyle/>
          <a:p>
            <a:pPr algn="ctr"/>
            <a:r>
              <a:rPr lang="en-US" sz="4400" dirty="0">
                <a:solidFill>
                  <a:srgbClr val="00B050"/>
                </a:solidFill>
                <a:latin typeface="Arial Narrow" panose="020B0606020202030204" pitchFamily="34" charset="0"/>
              </a:rPr>
              <a:t>*</a:t>
            </a:r>
          </a:p>
        </p:txBody>
      </p:sp>
      <p:sp>
        <p:nvSpPr>
          <p:cNvPr id="17" name="Rectangle 16">
            <a:extLst>
              <a:ext uri="{FF2B5EF4-FFF2-40B4-BE49-F238E27FC236}">
                <a16:creationId xmlns:a16="http://schemas.microsoft.com/office/drawing/2014/main" id="{DAA94044-376E-4B4A-9DE1-4C8FF8F4E010}"/>
              </a:ext>
            </a:extLst>
          </p:cNvPr>
          <p:cNvSpPr/>
          <p:nvPr/>
        </p:nvSpPr>
        <p:spPr>
          <a:xfrm>
            <a:off x="1294423" y="4625395"/>
            <a:ext cx="6742615" cy="492443"/>
          </a:xfrm>
          <a:prstGeom prst="rect">
            <a:avLst/>
          </a:prstGeom>
        </p:spPr>
        <p:txBody>
          <a:bodyPr wrap="none">
            <a:spAutoFit/>
          </a:bodyPr>
          <a:lstStyle/>
          <a:p>
            <a:r>
              <a:rPr lang="en-US" sz="2600" dirty="0">
                <a:latin typeface="Arial Narrow" panose="020B0606020202030204" pitchFamily="34" charset="0"/>
              </a:rPr>
              <a:t>Improves the mentee’s interpersonal relationship skills</a:t>
            </a:r>
          </a:p>
        </p:txBody>
      </p:sp>
      <p:sp>
        <p:nvSpPr>
          <p:cNvPr id="18" name="Rectangle 17">
            <a:extLst>
              <a:ext uri="{FF2B5EF4-FFF2-40B4-BE49-F238E27FC236}">
                <a16:creationId xmlns:a16="http://schemas.microsoft.com/office/drawing/2014/main" id="{EF080CC0-5B32-47A4-920F-79D0C421A7FA}"/>
              </a:ext>
            </a:extLst>
          </p:cNvPr>
          <p:cNvSpPr/>
          <p:nvPr/>
        </p:nvSpPr>
        <p:spPr>
          <a:xfrm>
            <a:off x="1294423" y="5784245"/>
            <a:ext cx="7034298" cy="492443"/>
          </a:xfrm>
          <a:prstGeom prst="rect">
            <a:avLst/>
          </a:prstGeom>
        </p:spPr>
        <p:txBody>
          <a:bodyPr wrap="none">
            <a:spAutoFit/>
          </a:bodyPr>
          <a:lstStyle/>
          <a:p>
            <a:r>
              <a:rPr lang="en-US" sz="2600" dirty="0">
                <a:latin typeface="Arial Narrow" panose="020B0606020202030204" pitchFamily="34" charset="0"/>
              </a:rPr>
              <a:t>Provides an important networking contact for the mentee</a:t>
            </a:r>
          </a:p>
        </p:txBody>
      </p:sp>
      <p:sp>
        <p:nvSpPr>
          <p:cNvPr id="2" name="Rectangle 1">
            <a:extLst>
              <a:ext uri="{FF2B5EF4-FFF2-40B4-BE49-F238E27FC236}">
                <a16:creationId xmlns:a16="http://schemas.microsoft.com/office/drawing/2014/main" id="{A8ADBBE2-76CF-4259-9165-6880DEB614FC}"/>
              </a:ext>
            </a:extLst>
          </p:cNvPr>
          <p:cNvSpPr/>
          <p:nvPr/>
        </p:nvSpPr>
        <p:spPr>
          <a:xfrm>
            <a:off x="1357742" y="3457885"/>
            <a:ext cx="11098170" cy="892552"/>
          </a:xfrm>
          <a:prstGeom prst="rect">
            <a:avLst/>
          </a:prstGeom>
        </p:spPr>
        <p:txBody>
          <a:bodyPr wrap="square">
            <a:spAutoFit/>
          </a:bodyPr>
          <a:lstStyle/>
          <a:p>
            <a:r>
              <a:rPr lang="en-US" sz="2600" dirty="0">
                <a:latin typeface="Arial Narrow" panose="020B0606020202030204" pitchFamily="34" charset="0"/>
              </a:rPr>
              <a:t>Educates the mentee on how to accept feedback in important areas such as communication and leadership skills</a:t>
            </a:r>
          </a:p>
        </p:txBody>
      </p:sp>
    </p:spTree>
    <p:extLst>
      <p:ext uri="{BB962C8B-B14F-4D97-AF65-F5344CB8AC3E}">
        <p14:creationId xmlns:p14="http://schemas.microsoft.com/office/powerpoint/2010/main" val="1757627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B12B8485-EA3E-47B8-AB97-AFC6D8C7AF5C}"/>
              </a:ext>
            </a:extLst>
          </p:cNvPr>
          <p:cNvSpPr/>
          <p:nvPr/>
        </p:nvSpPr>
        <p:spPr>
          <a:xfrm>
            <a:off x="2998711" y="325129"/>
            <a:ext cx="6043642" cy="769441"/>
          </a:xfrm>
          <a:prstGeom prst="rect">
            <a:avLst/>
          </a:prstGeom>
          <a:solidFill>
            <a:srgbClr val="002060"/>
          </a:solidFill>
          <a:effectLst>
            <a:outerShdw blurRad="50800" dist="38100" dir="16200000" rotWithShape="0">
              <a:prstClr val="black">
                <a:alpha val="40000"/>
              </a:prstClr>
            </a:outerShdw>
          </a:effectLst>
        </p:spPr>
        <p:txBody>
          <a:bodyPr wrap="none">
            <a:spAutoFit/>
          </a:bodyPr>
          <a:lstStyle/>
          <a:p>
            <a:pPr algn="ctr"/>
            <a:r>
              <a:rPr lang="en-US" sz="4400" b="1" dirty="0">
                <a:solidFill>
                  <a:schemeClr val="bg1"/>
                </a:solidFill>
                <a:latin typeface="Arial Narrow" panose="020B0606020202030204" pitchFamily="34" charset="0"/>
              </a:rPr>
              <a:t>CIRCLE OF EXCELLENCE </a:t>
            </a:r>
          </a:p>
        </p:txBody>
      </p:sp>
      <p:sp>
        <p:nvSpPr>
          <p:cNvPr id="2" name="Oval 1">
            <a:extLst>
              <a:ext uri="{FF2B5EF4-FFF2-40B4-BE49-F238E27FC236}">
                <a16:creationId xmlns:a16="http://schemas.microsoft.com/office/drawing/2014/main" id="{B1F6FC4A-C5EE-4216-9BC1-4710F10ED3CE}"/>
              </a:ext>
            </a:extLst>
          </p:cNvPr>
          <p:cNvSpPr/>
          <p:nvPr/>
        </p:nvSpPr>
        <p:spPr>
          <a:xfrm>
            <a:off x="3683976" y="1371600"/>
            <a:ext cx="4673112" cy="4717290"/>
          </a:xfrm>
          <a:prstGeom prst="ellipse">
            <a:avLst/>
          </a:prstGeom>
          <a:effectLst>
            <a:outerShdw blurRad="63500" sx="102000" sy="102000" algn="ctr"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pic>
        <p:nvPicPr>
          <p:cNvPr id="7" name="Picture 6">
            <a:extLst>
              <a:ext uri="{FF2B5EF4-FFF2-40B4-BE49-F238E27FC236}">
                <a16:creationId xmlns:a16="http://schemas.microsoft.com/office/drawing/2014/main" id="{5D6960BD-A67D-46CD-875E-3A2BABDEA6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57088" y="3645813"/>
            <a:ext cx="2739732" cy="2922381"/>
          </a:xfrm>
          <a:prstGeom prst="rect">
            <a:avLst/>
          </a:prstGeom>
        </p:spPr>
      </p:pic>
      <p:cxnSp>
        <p:nvCxnSpPr>
          <p:cNvPr id="9" name="Straight Connector 8">
            <a:extLst>
              <a:ext uri="{FF2B5EF4-FFF2-40B4-BE49-F238E27FC236}">
                <a16:creationId xmlns:a16="http://schemas.microsoft.com/office/drawing/2014/main" id="{30E4BCC5-97D7-4DB6-8E5C-A7ABE609E052}"/>
              </a:ext>
            </a:extLst>
          </p:cNvPr>
          <p:cNvCxnSpPr>
            <a:cxnSpLocks/>
          </p:cNvCxnSpPr>
          <p:nvPr/>
        </p:nvCxnSpPr>
        <p:spPr>
          <a:xfrm flipV="1">
            <a:off x="5158608" y="2595507"/>
            <a:ext cx="1835396" cy="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CE03A28-8F15-4B07-BA88-E0F27848B228}"/>
              </a:ext>
            </a:extLst>
          </p:cNvPr>
          <p:cNvCxnSpPr>
            <a:cxnSpLocks/>
          </p:cNvCxnSpPr>
          <p:nvPr/>
        </p:nvCxnSpPr>
        <p:spPr>
          <a:xfrm flipV="1">
            <a:off x="3997930" y="3461165"/>
            <a:ext cx="1586281" cy="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75C7199-A45C-4E67-8735-CA317360B9FF}"/>
              </a:ext>
            </a:extLst>
          </p:cNvPr>
          <p:cNvCxnSpPr>
            <a:cxnSpLocks/>
          </p:cNvCxnSpPr>
          <p:nvPr/>
        </p:nvCxnSpPr>
        <p:spPr>
          <a:xfrm flipV="1">
            <a:off x="6452819" y="3480505"/>
            <a:ext cx="1586281" cy="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77DD5D5-062C-4948-83F6-BD4695F80E4F}"/>
              </a:ext>
            </a:extLst>
          </p:cNvPr>
          <p:cNvCxnSpPr>
            <a:cxnSpLocks/>
          </p:cNvCxnSpPr>
          <p:nvPr/>
        </p:nvCxnSpPr>
        <p:spPr>
          <a:xfrm flipV="1">
            <a:off x="5351949" y="4345973"/>
            <a:ext cx="1586281" cy="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0152B1D1-34BE-4B89-A194-95F49C384528}"/>
              </a:ext>
            </a:extLst>
          </p:cNvPr>
          <p:cNvCxnSpPr>
            <a:cxnSpLocks/>
          </p:cNvCxnSpPr>
          <p:nvPr/>
        </p:nvCxnSpPr>
        <p:spPr>
          <a:xfrm flipV="1">
            <a:off x="5351948" y="5088092"/>
            <a:ext cx="1586281" cy="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F49C0956-69B8-419B-952D-8AAD494FFB54}"/>
              </a:ext>
            </a:extLst>
          </p:cNvPr>
          <p:cNvSpPr txBox="1"/>
          <p:nvPr/>
        </p:nvSpPr>
        <p:spPr>
          <a:xfrm>
            <a:off x="4989629" y="2261980"/>
            <a:ext cx="501161" cy="369332"/>
          </a:xfrm>
          <a:prstGeom prst="rect">
            <a:avLst/>
          </a:prstGeom>
          <a:noFill/>
        </p:spPr>
        <p:txBody>
          <a:bodyPr wrap="square" rtlCol="0">
            <a:spAutoFit/>
          </a:bodyPr>
          <a:lstStyle/>
          <a:p>
            <a:pPr algn="ctr"/>
            <a:r>
              <a:rPr lang="en-US" dirty="0">
                <a:latin typeface="Arial Narrow" panose="020B0606020202030204" pitchFamily="34" charset="0"/>
              </a:rPr>
              <a:t>1.</a:t>
            </a:r>
          </a:p>
        </p:txBody>
      </p:sp>
      <p:sp>
        <p:nvSpPr>
          <p:cNvPr id="30" name="TextBox 29">
            <a:extLst>
              <a:ext uri="{FF2B5EF4-FFF2-40B4-BE49-F238E27FC236}">
                <a16:creationId xmlns:a16="http://schemas.microsoft.com/office/drawing/2014/main" id="{62D47F5D-2DE4-4699-9180-11A16D2C53D7}"/>
              </a:ext>
            </a:extLst>
          </p:cNvPr>
          <p:cNvSpPr txBox="1"/>
          <p:nvPr/>
        </p:nvSpPr>
        <p:spPr>
          <a:xfrm>
            <a:off x="3889313" y="3111173"/>
            <a:ext cx="501161" cy="369332"/>
          </a:xfrm>
          <a:prstGeom prst="rect">
            <a:avLst/>
          </a:prstGeom>
          <a:noFill/>
        </p:spPr>
        <p:txBody>
          <a:bodyPr wrap="square" rtlCol="0">
            <a:spAutoFit/>
          </a:bodyPr>
          <a:lstStyle/>
          <a:p>
            <a:pPr algn="ctr"/>
            <a:r>
              <a:rPr lang="en-US" dirty="0">
                <a:latin typeface="Arial Narrow" panose="020B0606020202030204" pitchFamily="34" charset="0"/>
              </a:rPr>
              <a:t>2.</a:t>
            </a:r>
          </a:p>
        </p:txBody>
      </p:sp>
      <p:sp>
        <p:nvSpPr>
          <p:cNvPr id="31" name="TextBox 30">
            <a:extLst>
              <a:ext uri="{FF2B5EF4-FFF2-40B4-BE49-F238E27FC236}">
                <a16:creationId xmlns:a16="http://schemas.microsoft.com/office/drawing/2014/main" id="{8481C8DE-DF47-4411-B030-5B02FB830553}"/>
              </a:ext>
            </a:extLst>
          </p:cNvPr>
          <p:cNvSpPr txBox="1"/>
          <p:nvPr/>
        </p:nvSpPr>
        <p:spPr>
          <a:xfrm>
            <a:off x="6316631" y="3149475"/>
            <a:ext cx="501161" cy="369332"/>
          </a:xfrm>
          <a:prstGeom prst="rect">
            <a:avLst/>
          </a:prstGeom>
          <a:noFill/>
        </p:spPr>
        <p:txBody>
          <a:bodyPr wrap="square" rtlCol="0">
            <a:spAutoFit/>
          </a:bodyPr>
          <a:lstStyle/>
          <a:p>
            <a:pPr algn="ctr"/>
            <a:r>
              <a:rPr lang="en-US" dirty="0">
                <a:latin typeface="Arial Narrow" panose="020B0606020202030204" pitchFamily="34" charset="0"/>
              </a:rPr>
              <a:t>3.</a:t>
            </a:r>
          </a:p>
        </p:txBody>
      </p:sp>
      <p:sp>
        <p:nvSpPr>
          <p:cNvPr id="32" name="TextBox 31">
            <a:extLst>
              <a:ext uri="{FF2B5EF4-FFF2-40B4-BE49-F238E27FC236}">
                <a16:creationId xmlns:a16="http://schemas.microsoft.com/office/drawing/2014/main" id="{D185EE55-8711-461E-8B13-F8792BDCF75A}"/>
              </a:ext>
            </a:extLst>
          </p:cNvPr>
          <p:cNvSpPr txBox="1"/>
          <p:nvPr/>
        </p:nvSpPr>
        <p:spPr>
          <a:xfrm>
            <a:off x="5207608" y="4005566"/>
            <a:ext cx="501161" cy="369332"/>
          </a:xfrm>
          <a:prstGeom prst="rect">
            <a:avLst/>
          </a:prstGeom>
          <a:noFill/>
        </p:spPr>
        <p:txBody>
          <a:bodyPr wrap="square" rtlCol="0">
            <a:spAutoFit/>
          </a:bodyPr>
          <a:lstStyle/>
          <a:p>
            <a:pPr algn="ctr"/>
            <a:r>
              <a:rPr lang="en-US" dirty="0">
                <a:latin typeface="Arial Narrow" panose="020B0606020202030204" pitchFamily="34" charset="0"/>
              </a:rPr>
              <a:t>4.</a:t>
            </a:r>
          </a:p>
        </p:txBody>
      </p:sp>
      <p:sp>
        <p:nvSpPr>
          <p:cNvPr id="33" name="TextBox 32">
            <a:extLst>
              <a:ext uri="{FF2B5EF4-FFF2-40B4-BE49-F238E27FC236}">
                <a16:creationId xmlns:a16="http://schemas.microsoft.com/office/drawing/2014/main" id="{81503313-0CA3-436D-A1C9-EFE4BBAFDD01}"/>
              </a:ext>
            </a:extLst>
          </p:cNvPr>
          <p:cNvSpPr txBox="1"/>
          <p:nvPr/>
        </p:nvSpPr>
        <p:spPr>
          <a:xfrm>
            <a:off x="5213100" y="4737672"/>
            <a:ext cx="501161" cy="369332"/>
          </a:xfrm>
          <a:prstGeom prst="rect">
            <a:avLst/>
          </a:prstGeom>
          <a:noFill/>
        </p:spPr>
        <p:txBody>
          <a:bodyPr wrap="square" rtlCol="0">
            <a:spAutoFit/>
          </a:bodyPr>
          <a:lstStyle/>
          <a:p>
            <a:pPr algn="ctr"/>
            <a:r>
              <a:rPr lang="en-US" dirty="0">
                <a:latin typeface="Arial Narrow" panose="020B0606020202030204" pitchFamily="34" charset="0"/>
              </a:rPr>
              <a:t>5.</a:t>
            </a:r>
          </a:p>
        </p:txBody>
      </p:sp>
      <p:sp>
        <p:nvSpPr>
          <p:cNvPr id="34" name="TextBox 33">
            <a:extLst>
              <a:ext uri="{FF2B5EF4-FFF2-40B4-BE49-F238E27FC236}">
                <a16:creationId xmlns:a16="http://schemas.microsoft.com/office/drawing/2014/main" id="{0D5877D9-D07C-4300-B4F5-1EC9959AC261}"/>
              </a:ext>
            </a:extLst>
          </p:cNvPr>
          <p:cNvSpPr txBox="1"/>
          <p:nvPr/>
        </p:nvSpPr>
        <p:spPr>
          <a:xfrm>
            <a:off x="5265007" y="2574656"/>
            <a:ext cx="1642056" cy="307777"/>
          </a:xfrm>
          <a:prstGeom prst="rect">
            <a:avLst/>
          </a:prstGeom>
          <a:noFill/>
        </p:spPr>
        <p:txBody>
          <a:bodyPr wrap="square" rtlCol="0">
            <a:spAutoFit/>
          </a:bodyPr>
          <a:lstStyle/>
          <a:p>
            <a:pPr algn="ctr"/>
            <a:r>
              <a:rPr lang="en-US" sz="1400" b="1" dirty="0">
                <a:latin typeface="Arial Narrow" panose="020B0606020202030204" pitchFamily="34" charset="0"/>
              </a:rPr>
              <a:t>ACADEMICALLY</a:t>
            </a:r>
          </a:p>
        </p:txBody>
      </p:sp>
      <p:sp>
        <p:nvSpPr>
          <p:cNvPr id="35" name="TextBox 34">
            <a:extLst>
              <a:ext uri="{FF2B5EF4-FFF2-40B4-BE49-F238E27FC236}">
                <a16:creationId xmlns:a16="http://schemas.microsoft.com/office/drawing/2014/main" id="{B0043939-5FF3-49C4-85EF-D7308A2C99EC}"/>
              </a:ext>
            </a:extLst>
          </p:cNvPr>
          <p:cNvSpPr txBox="1"/>
          <p:nvPr/>
        </p:nvSpPr>
        <p:spPr>
          <a:xfrm>
            <a:off x="5212140" y="5067522"/>
            <a:ext cx="1642056" cy="307777"/>
          </a:xfrm>
          <a:prstGeom prst="rect">
            <a:avLst/>
          </a:prstGeom>
          <a:noFill/>
        </p:spPr>
        <p:txBody>
          <a:bodyPr wrap="square" rtlCol="0">
            <a:spAutoFit/>
          </a:bodyPr>
          <a:lstStyle/>
          <a:p>
            <a:pPr algn="ctr"/>
            <a:r>
              <a:rPr lang="en-US" sz="1400" b="1" dirty="0">
                <a:latin typeface="Arial Narrow" panose="020B0606020202030204" pitchFamily="34" charset="0"/>
              </a:rPr>
              <a:t>APPS</a:t>
            </a:r>
          </a:p>
        </p:txBody>
      </p:sp>
      <p:sp>
        <p:nvSpPr>
          <p:cNvPr id="36" name="TextBox 35">
            <a:extLst>
              <a:ext uri="{FF2B5EF4-FFF2-40B4-BE49-F238E27FC236}">
                <a16:creationId xmlns:a16="http://schemas.microsoft.com/office/drawing/2014/main" id="{6AC59A5C-711E-4169-97CC-C7AFFE896C1D}"/>
              </a:ext>
            </a:extLst>
          </p:cNvPr>
          <p:cNvSpPr txBox="1"/>
          <p:nvPr/>
        </p:nvSpPr>
        <p:spPr>
          <a:xfrm>
            <a:off x="5255278" y="4323542"/>
            <a:ext cx="1642056" cy="307777"/>
          </a:xfrm>
          <a:prstGeom prst="rect">
            <a:avLst/>
          </a:prstGeom>
          <a:noFill/>
        </p:spPr>
        <p:txBody>
          <a:bodyPr wrap="square" rtlCol="0">
            <a:spAutoFit/>
          </a:bodyPr>
          <a:lstStyle/>
          <a:p>
            <a:pPr algn="ctr"/>
            <a:r>
              <a:rPr lang="en-US" sz="1400" b="1" dirty="0">
                <a:latin typeface="Arial Narrow" panose="020B0606020202030204" pitchFamily="34" charset="0"/>
              </a:rPr>
              <a:t>SOCIALLY</a:t>
            </a:r>
          </a:p>
        </p:txBody>
      </p:sp>
      <p:sp>
        <p:nvSpPr>
          <p:cNvPr id="37" name="TextBox 36">
            <a:extLst>
              <a:ext uri="{FF2B5EF4-FFF2-40B4-BE49-F238E27FC236}">
                <a16:creationId xmlns:a16="http://schemas.microsoft.com/office/drawing/2014/main" id="{3A031CE4-F2AD-48C9-A06C-AF5929195EDE}"/>
              </a:ext>
            </a:extLst>
          </p:cNvPr>
          <p:cNvSpPr txBox="1"/>
          <p:nvPr/>
        </p:nvSpPr>
        <p:spPr>
          <a:xfrm>
            <a:off x="3949563" y="3436047"/>
            <a:ext cx="1642056" cy="307777"/>
          </a:xfrm>
          <a:prstGeom prst="rect">
            <a:avLst/>
          </a:prstGeom>
          <a:noFill/>
        </p:spPr>
        <p:txBody>
          <a:bodyPr wrap="square" rtlCol="0">
            <a:spAutoFit/>
          </a:bodyPr>
          <a:lstStyle/>
          <a:p>
            <a:pPr algn="ctr"/>
            <a:r>
              <a:rPr lang="en-US" sz="1400" b="1" dirty="0">
                <a:latin typeface="Arial Narrow" panose="020B0606020202030204" pitchFamily="34" charset="0"/>
              </a:rPr>
              <a:t>PERSONALLY</a:t>
            </a:r>
          </a:p>
        </p:txBody>
      </p:sp>
      <p:sp>
        <p:nvSpPr>
          <p:cNvPr id="38" name="TextBox 37">
            <a:extLst>
              <a:ext uri="{FF2B5EF4-FFF2-40B4-BE49-F238E27FC236}">
                <a16:creationId xmlns:a16="http://schemas.microsoft.com/office/drawing/2014/main" id="{B4AFF03B-D4B1-408B-974A-D164CFF6A200}"/>
              </a:ext>
            </a:extLst>
          </p:cNvPr>
          <p:cNvSpPr txBox="1"/>
          <p:nvPr/>
        </p:nvSpPr>
        <p:spPr>
          <a:xfrm>
            <a:off x="6397044" y="3462859"/>
            <a:ext cx="1642056" cy="307777"/>
          </a:xfrm>
          <a:prstGeom prst="rect">
            <a:avLst/>
          </a:prstGeom>
          <a:noFill/>
        </p:spPr>
        <p:txBody>
          <a:bodyPr wrap="square" rtlCol="0">
            <a:spAutoFit/>
          </a:bodyPr>
          <a:lstStyle/>
          <a:p>
            <a:pPr algn="ctr"/>
            <a:r>
              <a:rPr lang="en-US" sz="1400" b="1" dirty="0">
                <a:latin typeface="Arial Narrow" panose="020B0606020202030204" pitchFamily="34" charset="0"/>
              </a:rPr>
              <a:t>PROFESSIONALLY</a:t>
            </a:r>
          </a:p>
        </p:txBody>
      </p:sp>
    </p:spTree>
    <p:extLst>
      <p:ext uri="{BB962C8B-B14F-4D97-AF65-F5344CB8AC3E}">
        <p14:creationId xmlns:p14="http://schemas.microsoft.com/office/powerpoint/2010/main" val="17304777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12090400" cy="1237212"/>
          </a:xfrm>
          <a:prstGeom prst="rect">
            <a:avLst/>
          </a:prstGeom>
          <a:solidFill>
            <a:srgbClr val="FF99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2060"/>
              </a:solidFill>
            </a:endParaRPr>
          </a:p>
        </p:txBody>
      </p:sp>
      <p:sp>
        <p:nvSpPr>
          <p:cNvPr id="10" name="Rectangle 9">
            <a:extLst>
              <a:ext uri="{FF2B5EF4-FFF2-40B4-BE49-F238E27FC236}">
                <a16:creationId xmlns:a16="http://schemas.microsoft.com/office/drawing/2014/main" id="{4B8D64AC-8665-4CAD-AC33-4E405B88C401}"/>
              </a:ext>
            </a:extLst>
          </p:cNvPr>
          <p:cNvSpPr/>
          <p:nvPr/>
        </p:nvSpPr>
        <p:spPr>
          <a:xfrm>
            <a:off x="3504861" y="1917256"/>
            <a:ext cx="8585537" cy="830997"/>
          </a:xfrm>
          <a:prstGeom prst="rect">
            <a:avLst/>
          </a:prstGeom>
        </p:spPr>
        <p:txBody>
          <a:bodyPr wrap="square">
            <a:spAutoFit/>
          </a:bodyPr>
          <a:lstStyle/>
          <a:p>
            <a:pPr lvl="2"/>
            <a:r>
              <a:rPr lang="en-US" sz="1600" dirty="0">
                <a:latin typeface="Arial Narrow" panose="020B0606020202030204" pitchFamily="34" charset="0"/>
              </a:rPr>
              <a:t>RELATIONSHIPS THAT POSITIVELY IMPACT A PERSON’S WELL BEING, OR PERSONAL AND PROFESSIONAL GROWTH. TRADITIONALLY, THESE RELATIONSHIPS HAPPEN WITH PEOPLE WHO ARE ASSETS TO YOUR LIFE</a:t>
            </a:r>
          </a:p>
        </p:txBody>
      </p:sp>
      <p:sp>
        <p:nvSpPr>
          <p:cNvPr id="12" name="Rectangle 11">
            <a:extLst>
              <a:ext uri="{FF2B5EF4-FFF2-40B4-BE49-F238E27FC236}">
                <a16:creationId xmlns:a16="http://schemas.microsoft.com/office/drawing/2014/main" id="{587E694C-3D1B-4854-80AD-3199D5C00460}"/>
              </a:ext>
            </a:extLst>
          </p:cNvPr>
          <p:cNvSpPr/>
          <p:nvPr/>
        </p:nvSpPr>
        <p:spPr>
          <a:xfrm>
            <a:off x="187569" y="411787"/>
            <a:ext cx="11507719" cy="808892"/>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3" name="Title 1">
            <a:extLst>
              <a:ext uri="{FF2B5EF4-FFF2-40B4-BE49-F238E27FC236}">
                <a16:creationId xmlns:a16="http://schemas.microsoft.com/office/drawing/2014/main" id="{69C6539D-4242-4E6B-8C2F-D7EDB16C2091}"/>
              </a:ext>
            </a:extLst>
          </p:cNvPr>
          <p:cNvSpPr>
            <a:spLocks noGrp="1"/>
          </p:cNvSpPr>
          <p:nvPr>
            <p:ph type="title"/>
          </p:nvPr>
        </p:nvSpPr>
        <p:spPr>
          <a:xfrm>
            <a:off x="262357" y="175295"/>
            <a:ext cx="11620500" cy="1325563"/>
          </a:xfrm>
          <a:effectLst>
            <a:outerShdw blurRad="50800" dist="38100" dir="5400000" algn="t" rotWithShape="0">
              <a:prstClr val="black">
                <a:alpha val="40000"/>
              </a:prstClr>
            </a:outerShdw>
          </a:effectLst>
        </p:spPr>
        <p:txBody>
          <a:bodyPr>
            <a:normAutofit/>
          </a:bodyPr>
          <a:lstStyle/>
          <a:p>
            <a:pPr algn="ctr"/>
            <a:r>
              <a:rPr lang="en-US" sz="5400" b="1" dirty="0">
                <a:solidFill>
                  <a:schemeClr val="bg1"/>
                </a:solidFill>
                <a:latin typeface="Arial Narrow" panose="020B0606020202030204" pitchFamily="34" charset="0"/>
              </a:rPr>
              <a:t>KEY TERMS:</a:t>
            </a:r>
          </a:p>
        </p:txBody>
      </p:sp>
      <p:sp>
        <p:nvSpPr>
          <p:cNvPr id="8" name="Rectangle 7">
            <a:extLst>
              <a:ext uri="{FF2B5EF4-FFF2-40B4-BE49-F238E27FC236}">
                <a16:creationId xmlns:a16="http://schemas.microsoft.com/office/drawing/2014/main" id="{476B4719-DDF3-475C-9952-31F21A6CF70D}"/>
              </a:ext>
            </a:extLst>
          </p:cNvPr>
          <p:cNvSpPr/>
          <p:nvPr/>
        </p:nvSpPr>
        <p:spPr>
          <a:xfrm>
            <a:off x="3504860" y="2918499"/>
            <a:ext cx="8585537" cy="830997"/>
          </a:xfrm>
          <a:prstGeom prst="rect">
            <a:avLst/>
          </a:prstGeom>
        </p:spPr>
        <p:txBody>
          <a:bodyPr wrap="square">
            <a:spAutoFit/>
          </a:bodyPr>
          <a:lstStyle/>
          <a:p>
            <a:pPr lvl="2"/>
            <a:r>
              <a:rPr lang="en-US" sz="1600" dirty="0">
                <a:latin typeface="Arial Narrow" panose="020B0606020202030204" pitchFamily="34" charset="0"/>
              </a:rPr>
              <a:t>RELATIONSHIPS THAT NEGATIVELY IMPACT A PERSON’S WELL-BEING OR CAUSE CONFUSION OR HARM AND MOVES CONTRARY TO POSITIVITY. TRADITIONALLY, THESE RELATIONSHIPS HAPPEN WITH PEOPLE WHO ARE LIABILITIES TO YOUR LIFE</a:t>
            </a:r>
          </a:p>
        </p:txBody>
      </p:sp>
      <p:sp>
        <p:nvSpPr>
          <p:cNvPr id="9" name="Rectangle 8">
            <a:extLst>
              <a:ext uri="{FF2B5EF4-FFF2-40B4-BE49-F238E27FC236}">
                <a16:creationId xmlns:a16="http://schemas.microsoft.com/office/drawing/2014/main" id="{57F025BE-7B2D-4C69-99B6-ABF6C29A2449}"/>
              </a:ext>
            </a:extLst>
          </p:cNvPr>
          <p:cNvSpPr/>
          <p:nvPr/>
        </p:nvSpPr>
        <p:spPr>
          <a:xfrm>
            <a:off x="-902967" y="2099836"/>
            <a:ext cx="5858949" cy="400110"/>
          </a:xfrm>
          <a:prstGeom prst="rect">
            <a:avLst/>
          </a:prstGeom>
        </p:spPr>
        <p:txBody>
          <a:bodyPr wrap="square">
            <a:spAutoFit/>
          </a:bodyPr>
          <a:lstStyle/>
          <a:p>
            <a:pPr lvl="2"/>
            <a:r>
              <a:rPr lang="en-US" sz="2000" b="1" dirty="0">
                <a:solidFill>
                  <a:srgbClr val="FF9900"/>
                </a:solidFill>
                <a:latin typeface="Arial Narrow" panose="020B0606020202030204" pitchFamily="34" charset="0"/>
              </a:rPr>
              <a:t>VALUE ADDING RELATIONSHIPS:</a:t>
            </a:r>
          </a:p>
        </p:txBody>
      </p:sp>
      <p:sp>
        <p:nvSpPr>
          <p:cNvPr id="11" name="Rectangle 10">
            <a:extLst>
              <a:ext uri="{FF2B5EF4-FFF2-40B4-BE49-F238E27FC236}">
                <a16:creationId xmlns:a16="http://schemas.microsoft.com/office/drawing/2014/main" id="{60FC9110-2D50-4BBB-940A-C79EC76246D0}"/>
              </a:ext>
            </a:extLst>
          </p:cNvPr>
          <p:cNvSpPr/>
          <p:nvPr/>
        </p:nvSpPr>
        <p:spPr>
          <a:xfrm>
            <a:off x="3504859" y="4041953"/>
            <a:ext cx="8585537" cy="584775"/>
          </a:xfrm>
          <a:prstGeom prst="rect">
            <a:avLst/>
          </a:prstGeom>
        </p:spPr>
        <p:txBody>
          <a:bodyPr wrap="square">
            <a:spAutoFit/>
          </a:bodyPr>
          <a:lstStyle/>
          <a:p>
            <a:pPr lvl="2"/>
            <a:r>
              <a:rPr lang="en-US" sz="1600" dirty="0">
                <a:latin typeface="Arial Narrow" panose="020B0606020202030204" pitchFamily="34" charset="0"/>
              </a:rPr>
              <a:t>THE CAPACITY TO HAVE AN EFFECT ON THE CHARACTER, DEVELOPMENT OF SOMEONE OR SOMETHING</a:t>
            </a:r>
          </a:p>
        </p:txBody>
      </p:sp>
      <p:sp>
        <p:nvSpPr>
          <p:cNvPr id="14" name="Rectangle 13">
            <a:extLst>
              <a:ext uri="{FF2B5EF4-FFF2-40B4-BE49-F238E27FC236}">
                <a16:creationId xmlns:a16="http://schemas.microsoft.com/office/drawing/2014/main" id="{B8A5DCB9-A2A2-4E7F-88F1-1395FDC0AFD6}"/>
              </a:ext>
            </a:extLst>
          </p:cNvPr>
          <p:cNvSpPr/>
          <p:nvPr/>
        </p:nvSpPr>
        <p:spPr>
          <a:xfrm>
            <a:off x="3428658" y="4812362"/>
            <a:ext cx="8585537" cy="830997"/>
          </a:xfrm>
          <a:prstGeom prst="rect">
            <a:avLst/>
          </a:prstGeom>
        </p:spPr>
        <p:txBody>
          <a:bodyPr wrap="square">
            <a:spAutoFit/>
          </a:bodyPr>
          <a:lstStyle/>
          <a:p>
            <a:pPr lvl="2"/>
            <a:r>
              <a:rPr lang="en-US" sz="1600" dirty="0">
                <a:latin typeface="Arial Narrow" panose="020B0606020202030204" pitchFamily="34" charset="0"/>
              </a:rPr>
              <a:t>THE UNRESOLVED ISSUES AND UNINSPIRED EMOTIONAL WEIGHT THAT ONE BRINGS TO A RELATIONSHIP, WHICH OFTEN HAS A NEGATIVE EFFECT ON BEHAVIOR WITHIN THE RELATIONSHIP</a:t>
            </a:r>
          </a:p>
        </p:txBody>
      </p:sp>
      <p:sp>
        <p:nvSpPr>
          <p:cNvPr id="15" name="Rectangle 14">
            <a:extLst>
              <a:ext uri="{FF2B5EF4-FFF2-40B4-BE49-F238E27FC236}">
                <a16:creationId xmlns:a16="http://schemas.microsoft.com/office/drawing/2014/main" id="{AC8663C2-356E-4862-A63D-16434B32FE5E}"/>
              </a:ext>
            </a:extLst>
          </p:cNvPr>
          <p:cNvSpPr/>
          <p:nvPr/>
        </p:nvSpPr>
        <p:spPr>
          <a:xfrm>
            <a:off x="-902967" y="3164651"/>
            <a:ext cx="6975574" cy="400110"/>
          </a:xfrm>
          <a:prstGeom prst="rect">
            <a:avLst/>
          </a:prstGeom>
        </p:spPr>
        <p:txBody>
          <a:bodyPr wrap="square">
            <a:spAutoFit/>
          </a:bodyPr>
          <a:lstStyle/>
          <a:p>
            <a:pPr lvl="2"/>
            <a:r>
              <a:rPr lang="en-US" sz="2000" b="1" dirty="0">
                <a:solidFill>
                  <a:srgbClr val="002060"/>
                </a:solidFill>
                <a:latin typeface="Arial Narrow" panose="020B0606020202030204" pitchFamily="34" charset="0"/>
              </a:rPr>
              <a:t>VALUE DEPRECIATING RELATIONSHIPS: </a:t>
            </a:r>
          </a:p>
        </p:txBody>
      </p:sp>
      <p:sp>
        <p:nvSpPr>
          <p:cNvPr id="16" name="Rectangle 15">
            <a:extLst>
              <a:ext uri="{FF2B5EF4-FFF2-40B4-BE49-F238E27FC236}">
                <a16:creationId xmlns:a16="http://schemas.microsoft.com/office/drawing/2014/main" id="{639EE668-A0B6-40AB-A89F-0A49EE87ED12}"/>
              </a:ext>
            </a:extLst>
          </p:cNvPr>
          <p:cNvSpPr/>
          <p:nvPr/>
        </p:nvSpPr>
        <p:spPr>
          <a:xfrm>
            <a:off x="-902967" y="4048237"/>
            <a:ext cx="5858949" cy="400110"/>
          </a:xfrm>
          <a:prstGeom prst="rect">
            <a:avLst/>
          </a:prstGeom>
        </p:spPr>
        <p:txBody>
          <a:bodyPr wrap="square">
            <a:spAutoFit/>
          </a:bodyPr>
          <a:lstStyle/>
          <a:p>
            <a:pPr lvl="2"/>
            <a:r>
              <a:rPr lang="en-US" sz="2000" b="1" dirty="0">
                <a:solidFill>
                  <a:srgbClr val="7030A0"/>
                </a:solidFill>
                <a:latin typeface="Arial Narrow" panose="020B0606020202030204" pitchFamily="34" charset="0"/>
              </a:rPr>
              <a:t>EMOTIONAL BAGGAGE: </a:t>
            </a:r>
          </a:p>
        </p:txBody>
      </p:sp>
      <p:sp>
        <p:nvSpPr>
          <p:cNvPr id="17" name="Rectangle 16">
            <a:extLst>
              <a:ext uri="{FF2B5EF4-FFF2-40B4-BE49-F238E27FC236}">
                <a16:creationId xmlns:a16="http://schemas.microsoft.com/office/drawing/2014/main" id="{E180EC3D-A416-42C9-9E33-773C982E7F89}"/>
              </a:ext>
            </a:extLst>
          </p:cNvPr>
          <p:cNvSpPr/>
          <p:nvPr/>
        </p:nvSpPr>
        <p:spPr>
          <a:xfrm>
            <a:off x="-902967" y="4827750"/>
            <a:ext cx="5858949" cy="400110"/>
          </a:xfrm>
          <a:prstGeom prst="rect">
            <a:avLst/>
          </a:prstGeom>
        </p:spPr>
        <p:txBody>
          <a:bodyPr wrap="square">
            <a:spAutoFit/>
          </a:bodyPr>
          <a:lstStyle/>
          <a:p>
            <a:pPr lvl="2"/>
            <a:r>
              <a:rPr lang="en-US" sz="2000" b="1" dirty="0">
                <a:solidFill>
                  <a:srgbClr val="00B050"/>
                </a:solidFill>
                <a:latin typeface="Arial Narrow" panose="020B0606020202030204" pitchFamily="34" charset="0"/>
              </a:rPr>
              <a:t>INFLUENCE:</a:t>
            </a:r>
          </a:p>
        </p:txBody>
      </p:sp>
      <p:cxnSp>
        <p:nvCxnSpPr>
          <p:cNvPr id="4" name="Straight Connector 3">
            <a:extLst>
              <a:ext uri="{FF2B5EF4-FFF2-40B4-BE49-F238E27FC236}">
                <a16:creationId xmlns:a16="http://schemas.microsoft.com/office/drawing/2014/main" id="{8BD05149-536B-48EA-A867-53E187CA9355}"/>
              </a:ext>
            </a:extLst>
          </p:cNvPr>
          <p:cNvCxnSpPr/>
          <p:nvPr/>
        </p:nvCxnSpPr>
        <p:spPr>
          <a:xfrm>
            <a:off x="61546" y="2726929"/>
            <a:ext cx="12028850" cy="0"/>
          </a:xfrm>
          <a:prstGeom prst="line">
            <a:avLst/>
          </a:prstGeom>
          <a:ln w="952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00EA958-366A-47FB-BFEF-A63516F4E242}"/>
              </a:ext>
            </a:extLst>
          </p:cNvPr>
          <p:cNvCxnSpPr/>
          <p:nvPr/>
        </p:nvCxnSpPr>
        <p:spPr>
          <a:xfrm>
            <a:off x="61546" y="3775064"/>
            <a:ext cx="12028850" cy="0"/>
          </a:xfrm>
          <a:prstGeom prst="line">
            <a:avLst/>
          </a:prstGeom>
          <a:ln w="952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E2E3997-B006-4E85-B651-F2A591B0874C}"/>
              </a:ext>
            </a:extLst>
          </p:cNvPr>
          <p:cNvCxnSpPr/>
          <p:nvPr/>
        </p:nvCxnSpPr>
        <p:spPr>
          <a:xfrm>
            <a:off x="61546" y="4728496"/>
            <a:ext cx="12028850" cy="0"/>
          </a:xfrm>
          <a:prstGeom prst="line">
            <a:avLst/>
          </a:prstGeom>
          <a:ln w="952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BC1EF76-1F33-4706-82EB-3F7D3F8EAEC5}"/>
              </a:ext>
            </a:extLst>
          </p:cNvPr>
          <p:cNvCxnSpPr/>
          <p:nvPr/>
        </p:nvCxnSpPr>
        <p:spPr>
          <a:xfrm>
            <a:off x="61546" y="5764014"/>
            <a:ext cx="12028850" cy="0"/>
          </a:xfrm>
          <a:prstGeom prst="line">
            <a:avLst/>
          </a:prstGeom>
          <a:ln w="952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9BE8843D-3E4D-4634-8D1A-AF86A9AE52E3}"/>
              </a:ext>
            </a:extLst>
          </p:cNvPr>
          <p:cNvCxnSpPr>
            <a:cxnSpLocks/>
          </p:cNvCxnSpPr>
          <p:nvPr/>
        </p:nvCxnSpPr>
        <p:spPr>
          <a:xfrm>
            <a:off x="4377419" y="1725874"/>
            <a:ext cx="0" cy="4038140"/>
          </a:xfrm>
          <a:prstGeom prst="line">
            <a:avLst/>
          </a:prstGeom>
          <a:ln w="9525">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57714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7280031" cy="1237212"/>
          </a:xfrm>
          <a:prstGeom prst="rect">
            <a:avLst/>
          </a:prstGeom>
          <a:solidFill>
            <a:srgbClr val="FF99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187569" y="175295"/>
            <a:ext cx="11620500" cy="1325563"/>
          </a:xfrm>
          <a:effectLst>
            <a:outerShdw blurRad="50800" dist="38100" dir="5400000" algn="t" rotWithShape="0">
              <a:prstClr val="black">
                <a:alpha val="40000"/>
              </a:prstClr>
            </a:outerShdw>
          </a:effectLst>
        </p:spPr>
        <p:txBody>
          <a:bodyPr>
            <a:normAutofit/>
          </a:bodyPr>
          <a:lstStyle/>
          <a:p>
            <a:r>
              <a:rPr lang="en-US" sz="5400" b="1" dirty="0">
                <a:solidFill>
                  <a:schemeClr val="bg1"/>
                </a:solidFill>
                <a:latin typeface="Arial Narrow" panose="020B0606020202030204" pitchFamily="34" charset="0"/>
              </a:rPr>
              <a:t>CLASS DISSCUSSION:</a:t>
            </a:r>
          </a:p>
        </p:txBody>
      </p:sp>
      <p:sp>
        <p:nvSpPr>
          <p:cNvPr id="5" name="Rectangle 4">
            <a:extLst>
              <a:ext uri="{FF2B5EF4-FFF2-40B4-BE49-F238E27FC236}">
                <a16:creationId xmlns:a16="http://schemas.microsoft.com/office/drawing/2014/main" id="{805466AF-F404-4481-90E4-8A1AF3D92B8D}"/>
              </a:ext>
            </a:extLst>
          </p:cNvPr>
          <p:cNvSpPr/>
          <p:nvPr/>
        </p:nvSpPr>
        <p:spPr>
          <a:xfrm>
            <a:off x="187569" y="411787"/>
            <a:ext cx="6740769" cy="808892"/>
          </a:xfrm>
          <a:prstGeom prst="rect">
            <a:avLst/>
          </a:prstGeom>
          <a:noFill/>
          <a:ln w="9525" cap="flat" cmpd="sng" algn="ctr">
            <a:solidFill>
              <a:srgbClr val="00206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6" name="TextBox 15">
            <a:extLst>
              <a:ext uri="{FF2B5EF4-FFF2-40B4-BE49-F238E27FC236}">
                <a16:creationId xmlns:a16="http://schemas.microsoft.com/office/drawing/2014/main" id="{5A9FE089-CA57-4CCD-ACE8-30F252315B6B}"/>
              </a:ext>
            </a:extLst>
          </p:cNvPr>
          <p:cNvSpPr txBox="1"/>
          <p:nvPr/>
        </p:nvSpPr>
        <p:spPr>
          <a:xfrm>
            <a:off x="126022" y="2035342"/>
            <a:ext cx="10858500" cy="400110"/>
          </a:xfrm>
          <a:prstGeom prst="rect">
            <a:avLst/>
          </a:prstGeom>
          <a:noFill/>
        </p:spPr>
        <p:txBody>
          <a:bodyPr wrap="square" rtlCol="0">
            <a:spAutoFit/>
          </a:bodyPr>
          <a:lstStyle/>
          <a:p>
            <a:pPr lvl="0"/>
            <a:r>
              <a:rPr lang="en-US" sz="2000" dirty="0">
                <a:latin typeface="Arial Narrow" panose="020B0606020202030204" pitchFamily="34" charset="0"/>
              </a:rPr>
              <a:t>1. What are some positive benefits of having a good mentor?</a:t>
            </a:r>
            <a:endParaRPr lang="en-US" altLang="en-US" sz="2000" b="1" dirty="0">
              <a:solidFill>
                <a:srgbClr val="85B4D9"/>
              </a:solidFill>
              <a:latin typeface="Avenir Book" charset="0"/>
              <a:sym typeface="Lora" charset="0"/>
            </a:endParaRPr>
          </a:p>
        </p:txBody>
      </p:sp>
      <p:sp>
        <p:nvSpPr>
          <p:cNvPr id="8" name="TextBox 7">
            <a:extLst>
              <a:ext uri="{FF2B5EF4-FFF2-40B4-BE49-F238E27FC236}">
                <a16:creationId xmlns:a16="http://schemas.microsoft.com/office/drawing/2014/main" id="{13A5C4C3-482C-476C-A3BF-A780DBDE844E}"/>
              </a:ext>
            </a:extLst>
          </p:cNvPr>
          <p:cNvSpPr txBox="1"/>
          <p:nvPr/>
        </p:nvSpPr>
        <p:spPr>
          <a:xfrm>
            <a:off x="126022" y="4552106"/>
            <a:ext cx="10858500" cy="400110"/>
          </a:xfrm>
          <a:prstGeom prst="rect">
            <a:avLst/>
          </a:prstGeom>
          <a:noFill/>
        </p:spPr>
        <p:txBody>
          <a:bodyPr wrap="square" rtlCol="0">
            <a:spAutoFit/>
          </a:bodyPr>
          <a:lstStyle/>
          <a:p>
            <a:r>
              <a:rPr lang="en-US" sz="2000" dirty="0">
                <a:latin typeface="Arial Narrow" panose="020B0606020202030204" pitchFamily="34" charset="0"/>
              </a:rPr>
              <a:t>5. What are your relationship goals? </a:t>
            </a:r>
            <a:endParaRPr lang="en-US" dirty="0"/>
          </a:p>
        </p:txBody>
      </p:sp>
      <p:sp>
        <p:nvSpPr>
          <p:cNvPr id="10" name="TextBox 9">
            <a:extLst>
              <a:ext uri="{FF2B5EF4-FFF2-40B4-BE49-F238E27FC236}">
                <a16:creationId xmlns:a16="http://schemas.microsoft.com/office/drawing/2014/main" id="{1E327A7B-4436-4187-97B9-BAC468A722C2}"/>
              </a:ext>
            </a:extLst>
          </p:cNvPr>
          <p:cNvSpPr txBox="1"/>
          <p:nvPr/>
        </p:nvSpPr>
        <p:spPr>
          <a:xfrm>
            <a:off x="126021" y="2718320"/>
            <a:ext cx="11699631" cy="400110"/>
          </a:xfrm>
          <a:prstGeom prst="rect">
            <a:avLst/>
          </a:prstGeom>
          <a:noFill/>
        </p:spPr>
        <p:txBody>
          <a:bodyPr wrap="square" rtlCol="0">
            <a:spAutoFit/>
          </a:bodyPr>
          <a:lstStyle/>
          <a:p>
            <a:pPr lvl="0"/>
            <a:r>
              <a:rPr lang="en-US" sz="2000" dirty="0">
                <a:latin typeface="Arial Narrow" panose="020B0606020202030204" pitchFamily="34" charset="0"/>
              </a:rPr>
              <a:t>2. What are some of the reasons that explain why people remain in toxic relationships? </a:t>
            </a:r>
            <a:endParaRPr lang="en-US" altLang="en-US" sz="2000" b="1" dirty="0">
              <a:solidFill>
                <a:srgbClr val="85B4D9"/>
              </a:solidFill>
              <a:latin typeface="Avenir Book" charset="0"/>
              <a:sym typeface="Lora" charset="0"/>
            </a:endParaRPr>
          </a:p>
        </p:txBody>
      </p:sp>
      <p:sp>
        <p:nvSpPr>
          <p:cNvPr id="9" name="TextBox 8">
            <a:extLst>
              <a:ext uri="{FF2B5EF4-FFF2-40B4-BE49-F238E27FC236}">
                <a16:creationId xmlns:a16="http://schemas.microsoft.com/office/drawing/2014/main" id="{2253051D-AC24-45B9-893E-034D57060D26}"/>
              </a:ext>
            </a:extLst>
          </p:cNvPr>
          <p:cNvSpPr txBox="1"/>
          <p:nvPr/>
        </p:nvSpPr>
        <p:spPr>
          <a:xfrm>
            <a:off x="126021" y="3947992"/>
            <a:ext cx="11893063" cy="400110"/>
          </a:xfrm>
          <a:prstGeom prst="rect">
            <a:avLst/>
          </a:prstGeom>
          <a:noFill/>
        </p:spPr>
        <p:txBody>
          <a:bodyPr wrap="square" rtlCol="0">
            <a:spAutoFit/>
          </a:bodyPr>
          <a:lstStyle/>
          <a:p>
            <a:r>
              <a:rPr lang="en-US" sz="2000" dirty="0">
                <a:latin typeface="Arial Narrow" panose="020B0606020202030204" pitchFamily="34" charset="0"/>
              </a:rPr>
              <a:t>4. Name three good attributes to consider when determining whether or not to add someone to your circle of friendships?</a:t>
            </a:r>
            <a:endParaRPr lang="en-US" dirty="0"/>
          </a:p>
        </p:txBody>
      </p:sp>
      <p:sp>
        <p:nvSpPr>
          <p:cNvPr id="11" name="TextBox 10">
            <a:extLst>
              <a:ext uri="{FF2B5EF4-FFF2-40B4-BE49-F238E27FC236}">
                <a16:creationId xmlns:a16="http://schemas.microsoft.com/office/drawing/2014/main" id="{D620A192-EAD1-4B2E-84A8-5248270EF8C5}"/>
              </a:ext>
            </a:extLst>
          </p:cNvPr>
          <p:cNvSpPr txBox="1"/>
          <p:nvPr/>
        </p:nvSpPr>
        <p:spPr>
          <a:xfrm>
            <a:off x="126022" y="3311878"/>
            <a:ext cx="10858500" cy="400110"/>
          </a:xfrm>
          <a:prstGeom prst="rect">
            <a:avLst/>
          </a:prstGeom>
          <a:noFill/>
        </p:spPr>
        <p:txBody>
          <a:bodyPr wrap="square" rtlCol="0">
            <a:spAutoFit/>
          </a:bodyPr>
          <a:lstStyle/>
          <a:p>
            <a:r>
              <a:rPr lang="en-US" sz="2000" dirty="0">
                <a:latin typeface="Arial Narrow" panose="020B0606020202030204" pitchFamily="34" charset="0"/>
              </a:rPr>
              <a:t>3. What can we do to build better relationships in school and our community?	</a:t>
            </a:r>
            <a:endParaRPr lang="en-US" dirty="0"/>
          </a:p>
        </p:txBody>
      </p:sp>
      <p:sp>
        <p:nvSpPr>
          <p:cNvPr id="12" name="TextBox 11">
            <a:extLst>
              <a:ext uri="{FF2B5EF4-FFF2-40B4-BE49-F238E27FC236}">
                <a16:creationId xmlns:a16="http://schemas.microsoft.com/office/drawing/2014/main" id="{D811700D-B0EA-4305-B1FD-78FBA0B403AB}"/>
              </a:ext>
            </a:extLst>
          </p:cNvPr>
          <p:cNvSpPr txBox="1"/>
          <p:nvPr/>
        </p:nvSpPr>
        <p:spPr>
          <a:xfrm>
            <a:off x="126021" y="5201291"/>
            <a:ext cx="12065978" cy="400110"/>
          </a:xfrm>
          <a:prstGeom prst="rect">
            <a:avLst/>
          </a:prstGeom>
          <a:noFill/>
        </p:spPr>
        <p:txBody>
          <a:bodyPr wrap="square" rtlCol="0">
            <a:spAutoFit/>
          </a:bodyPr>
          <a:lstStyle/>
          <a:p>
            <a:r>
              <a:rPr lang="en-US" sz="2000" dirty="0">
                <a:latin typeface="Arial Narrow" panose="020B0606020202030204" pitchFamily="34" charset="0"/>
              </a:rPr>
              <a:t>6. What is the difference between Confidants, Constituents, and Comrades? </a:t>
            </a:r>
            <a:endParaRPr lang="en-US" dirty="0"/>
          </a:p>
        </p:txBody>
      </p:sp>
    </p:spTree>
    <p:extLst>
      <p:ext uri="{BB962C8B-B14F-4D97-AF65-F5344CB8AC3E}">
        <p14:creationId xmlns:p14="http://schemas.microsoft.com/office/powerpoint/2010/main" val="42260035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7280031" cy="1237212"/>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27134" y="175295"/>
            <a:ext cx="11620500" cy="1325563"/>
          </a:xfrm>
          <a:effectLst>
            <a:outerShdw blurRad="50800" dist="38100" dir="5400000" algn="t" rotWithShape="0">
              <a:prstClr val="black">
                <a:alpha val="40000"/>
              </a:prstClr>
            </a:outerShdw>
          </a:effectLst>
        </p:spPr>
        <p:txBody>
          <a:bodyPr>
            <a:normAutofit/>
          </a:bodyPr>
          <a:lstStyle/>
          <a:p>
            <a:r>
              <a:rPr lang="en-US" sz="5400" b="1" dirty="0">
                <a:solidFill>
                  <a:schemeClr val="bg1"/>
                </a:solidFill>
                <a:latin typeface="Arial Narrow" panose="020B0606020202030204" pitchFamily="34" charset="0"/>
              </a:rPr>
              <a:t>MEDIA RESOURCES:</a:t>
            </a:r>
          </a:p>
        </p:txBody>
      </p:sp>
      <p:sp>
        <p:nvSpPr>
          <p:cNvPr id="5" name="Rectangle 4">
            <a:extLst>
              <a:ext uri="{FF2B5EF4-FFF2-40B4-BE49-F238E27FC236}">
                <a16:creationId xmlns:a16="http://schemas.microsoft.com/office/drawing/2014/main" id="{805466AF-F404-4481-90E4-8A1AF3D92B8D}"/>
              </a:ext>
            </a:extLst>
          </p:cNvPr>
          <p:cNvSpPr/>
          <p:nvPr/>
        </p:nvSpPr>
        <p:spPr>
          <a:xfrm>
            <a:off x="227134" y="385410"/>
            <a:ext cx="6740769" cy="808892"/>
          </a:xfrm>
          <a:prstGeom prst="rect">
            <a:avLst/>
          </a:prstGeom>
          <a:noFill/>
          <a:ln w="9525"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6" name="TextBox 15">
            <a:extLst>
              <a:ext uri="{FF2B5EF4-FFF2-40B4-BE49-F238E27FC236}">
                <a16:creationId xmlns:a16="http://schemas.microsoft.com/office/drawing/2014/main" id="{5A9FE089-CA57-4CCD-ACE8-30F252315B6B}"/>
              </a:ext>
            </a:extLst>
          </p:cNvPr>
          <p:cNvSpPr txBox="1"/>
          <p:nvPr/>
        </p:nvSpPr>
        <p:spPr>
          <a:xfrm>
            <a:off x="1946030" y="2991694"/>
            <a:ext cx="7822223" cy="954107"/>
          </a:xfrm>
          <a:prstGeom prst="rect">
            <a:avLst/>
          </a:prstGeom>
          <a:noFill/>
        </p:spPr>
        <p:txBody>
          <a:bodyPr wrap="square" rtlCol="0">
            <a:spAutoFit/>
          </a:bodyPr>
          <a:lstStyle/>
          <a:p>
            <a:pPr algn="ctr"/>
            <a:r>
              <a:rPr lang="en-US" b="1" dirty="0">
                <a:latin typeface="Arial Narrow" panose="020B0606020202030204" pitchFamily="34" charset="0"/>
              </a:rPr>
              <a:t>AIMHigh Insights: Relationships; Assets Vs. Liabilities</a:t>
            </a:r>
            <a:endParaRPr lang="en-US" dirty="0">
              <a:latin typeface="Arial Narrow" panose="020B0606020202030204" pitchFamily="34" charset="0"/>
            </a:endParaRPr>
          </a:p>
          <a:p>
            <a:pPr algn="ctr"/>
            <a:r>
              <a:rPr lang="en-US" b="1" u="sng" dirty="0">
                <a:hlinkClick r:id="rId2"/>
              </a:rPr>
              <a:t>https://youtu.be/-7srSqPXfFs</a:t>
            </a:r>
            <a:endParaRPr lang="en-US" dirty="0"/>
          </a:p>
          <a:p>
            <a:pPr algn="ctr"/>
            <a:endParaRPr lang="en-US" altLang="en-US" sz="2000" b="1" dirty="0">
              <a:solidFill>
                <a:srgbClr val="85B4D9"/>
              </a:solidFill>
              <a:latin typeface="Avenir Book" charset="0"/>
              <a:sym typeface="Lora" charset="0"/>
            </a:endParaRPr>
          </a:p>
        </p:txBody>
      </p:sp>
      <p:pic>
        <p:nvPicPr>
          <p:cNvPr id="4" name="Picture 3">
            <a:extLst>
              <a:ext uri="{FF2B5EF4-FFF2-40B4-BE49-F238E27FC236}">
                <a16:creationId xmlns:a16="http://schemas.microsoft.com/office/drawing/2014/main" id="{924B16A2-C2AC-4A98-9394-FAF084532E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1036" y="5987562"/>
            <a:ext cx="284284" cy="284284"/>
          </a:xfrm>
          <a:prstGeom prst="rect">
            <a:avLst/>
          </a:prstGeom>
          <a:effectLst>
            <a:outerShdw blurRad="50800" dist="38100" dir="16200000" rotWithShape="0">
              <a:prstClr val="black">
                <a:alpha val="40000"/>
              </a:prstClr>
            </a:outerShdw>
          </a:effectLst>
        </p:spPr>
      </p:pic>
      <p:pic>
        <p:nvPicPr>
          <p:cNvPr id="12" name="Picture 11">
            <a:extLst>
              <a:ext uri="{FF2B5EF4-FFF2-40B4-BE49-F238E27FC236}">
                <a16:creationId xmlns:a16="http://schemas.microsoft.com/office/drawing/2014/main" id="{7F09B07D-EBB2-4B65-8E07-88C4AA6D65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8815" y="5985856"/>
            <a:ext cx="285990" cy="285990"/>
          </a:xfrm>
          <a:prstGeom prst="rect">
            <a:avLst/>
          </a:prstGeom>
          <a:effectLst>
            <a:outerShdw blurRad="50800" dist="38100" dir="16200000" rotWithShape="0">
              <a:prstClr val="black">
                <a:alpha val="40000"/>
              </a:prstClr>
            </a:outerShdw>
          </a:effectLst>
        </p:spPr>
      </p:pic>
      <p:pic>
        <p:nvPicPr>
          <p:cNvPr id="14" name="Picture 13">
            <a:extLst>
              <a:ext uri="{FF2B5EF4-FFF2-40B4-BE49-F238E27FC236}">
                <a16:creationId xmlns:a16="http://schemas.microsoft.com/office/drawing/2014/main" id="{9C078A61-917A-46ED-AA35-138776211D5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98300" y="5976207"/>
            <a:ext cx="244229" cy="295639"/>
          </a:xfrm>
          <a:prstGeom prst="rect">
            <a:avLst/>
          </a:prstGeom>
          <a:effectLst>
            <a:outerShdw blurRad="50800" dist="38100" dir="16200000" rotWithShape="0">
              <a:prstClr val="black">
                <a:alpha val="40000"/>
              </a:prstClr>
            </a:outerShdw>
          </a:effectLst>
        </p:spPr>
      </p:pic>
      <p:sp>
        <p:nvSpPr>
          <p:cNvPr id="15" name="TextBox 14">
            <a:extLst>
              <a:ext uri="{FF2B5EF4-FFF2-40B4-BE49-F238E27FC236}">
                <a16:creationId xmlns:a16="http://schemas.microsoft.com/office/drawing/2014/main" id="{640D0546-4D72-40F9-AF73-C40336799907}"/>
              </a:ext>
            </a:extLst>
          </p:cNvPr>
          <p:cNvSpPr txBox="1"/>
          <p:nvPr/>
        </p:nvSpPr>
        <p:spPr>
          <a:xfrm>
            <a:off x="4017165" y="6345115"/>
            <a:ext cx="3189290" cy="307777"/>
          </a:xfrm>
          <a:prstGeom prst="rect">
            <a:avLst/>
          </a:prstGeom>
          <a:noFill/>
          <a:effectLst>
            <a:outerShdw blurRad="50800" dist="38100" dir="8100000" algn="tr" rotWithShape="0">
              <a:prstClr val="black">
                <a:alpha val="40000"/>
              </a:prstClr>
            </a:outerShdw>
          </a:effectLst>
        </p:spPr>
        <p:txBody>
          <a:bodyPr wrap="square" rtlCol="0">
            <a:spAutoFit/>
          </a:bodyPr>
          <a:lstStyle/>
          <a:p>
            <a:pPr algn="ctr"/>
            <a:r>
              <a:rPr lang="en-US" sz="1400" b="1" dirty="0">
                <a:latin typeface="Arial Narrow" panose="020B0606020202030204" pitchFamily="34" charset="0"/>
              </a:rPr>
              <a:t>FOLLOW US@AIMHIGHEI</a:t>
            </a:r>
          </a:p>
        </p:txBody>
      </p:sp>
    </p:spTree>
    <p:extLst>
      <p:ext uri="{BB962C8B-B14F-4D97-AF65-F5344CB8AC3E}">
        <p14:creationId xmlns:p14="http://schemas.microsoft.com/office/powerpoint/2010/main" val="22444643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3427</TotalTime>
  <Words>640</Words>
  <Application>Microsoft Office PowerPoint</Application>
  <PresentationFormat>Widescreen</PresentationFormat>
  <Paragraphs>93</Paragraphs>
  <Slides>11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游ゴシック</vt:lpstr>
      <vt:lpstr>Arial</vt:lpstr>
      <vt:lpstr>Arial Narrow</vt:lpstr>
      <vt:lpstr>Avenir Book</vt:lpstr>
      <vt:lpstr>Calibri</vt:lpstr>
      <vt:lpstr>Calibri Light</vt:lpstr>
      <vt:lpstr>Lora</vt:lpstr>
      <vt:lpstr>Office Theme</vt:lpstr>
      <vt:lpstr>POSITIVE RELATIONSHIPS</vt:lpstr>
      <vt:lpstr>SESSION OBJECTIVES:</vt:lpstr>
      <vt:lpstr>LET’S CONNECT</vt:lpstr>
      <vt:lpstr>MENTORSHIP: </vt:lpstr>
      <vt:lpstr>BENEFITS OF MENTORSHIP:</vt:lpstr>
      <vt:lpstr>PowerPoint Presentation</vt:lpstr>
      <vt:lpstr>KEY TERMS:</vt:lpstr>
      <vt:lpstr>CLASS DISSCUSSION:</vt:lpstr>
      <vt:lpstr>MEDIA RESOURCES:</vt:lpstr>
      <vt:lpstr>EMPOWERMENT AFFIRMATION:</vt:lpstr>
      <vt:lpstr>EMPOWERMENT AFFIRMATION: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AIMHIGH empowerment institute</dc:title>
  <dc:creator>Riley Gray</dc:creator>
  <cp:lastModifiedBy>Riley Gray</cp:lastModifiedBy>
  <cp:revision>150</cp:revision>
  <dcterms:created xsi:type="dcterms:W3CDTF">2017-10-09T20:44:42Z</dcterms:created>
  <dcterms:modified xsi:type="dcterms:W3CDTF">2018-09-17T03:42:08Z</dcterms:modified>
</cp:coreProperties>
</file>