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3" r:id="rId4"/>
    <p:sldId id="264" r:id="rId5"/>
    <p:sldId id="260" r:id="rId6"/>
    <p:sldId id="258" r:id="rId7"/>
    <p:sldId id="267" r:id="rId8"/>
    <p:sldId id="265" r:id="rId9"/>
    <p:sldId id="266" r:id="rId10"/>
    <p:sldId id="262"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00"/>
    <a:srgbClr val="0000C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154" y="62"/>
      </p:cViewPr>
      <p:guideLst/>
    </p:cSldViewPr>
  </p:slideViewPr>
  <p:notesTextViewPr>
    <p:cViewPr>
      <p:scale>
        <a:sx n="1" d="1"/>
        <a:sy n="1" d="1"/>
      </p:scale>
      <p:origin x="0" y="0"/>
    </p:cViewPr>
  </p:notesTextViewPr>
  <p:notesViewPr>
    <p:cSldViewPr snapToGrid="0">
      <p:cViewPr varScale="1">
        <p:scale>
          <a:sx n="66" d="100"/>
          <a:sy n="66" d="100"/>
        </p:scale>
        <p:origin x="3134"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3A4B6-7CD6-4ED4-997A-F98D72C13018}" type="datetimeFigureOut">
              <a:rPr lang="en-US" smtClean="0"/>
              <a:t>9/17/2018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A23D-283D-480E-8531-4D6407B25A22}" type="slidenum">
              <a:rPr lang="en-US" smtClean="0"/>
              <a:t>‹#›</a:t>
            </a:fld>
            <a:endParaRPr lang="en-US"/>
          </a:p>
        </p:txBody>
      </p:sp>
    </p:spTree>
    <p:extLst>
      <p:ext uri="{BB962C8B-B14F-4D97-AF65-F5344CB8AC3E}">
        <p14:creationId xmlns:p14="http://schemas.microsoft.com/office/powerpoint/2010/main" val="2029774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B2A2-70D4-4884-A0C1-4357BFD966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2F5319-2DFB-443F-972D-9A577EAB8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E66E6F-F01A-40A0-89A4-238919F96DD5}"/>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DA11A633-01A3-478F-AF20-8C0392CBD9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244578-2E1E-4F0C-A96A-4B945D479672}"/>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363496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4134-0400-4D69-97F9-390931BABA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088044-DF1B-4E0E-85A6-F0865D64FF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E6F2B-5E05-402C-9AAB-1E05CB546B54}"/>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13937109-1410-4A43-8BFF-3A4EF154D0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43B28B-50C5-45F3-913C-0F3E6D04BC0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94290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84B059-49C5-4D13-A17A-5AB6CA83E2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7BCC04-BCA4-4674-B3D5-7BF215201E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EDEBD-DDAE-4C0A-822C-AC2163E89DE1}"/>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252951B3-13CD-43FE-8CCC-7BF63B87D2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96AE99B-DE0F-46A4-A6D7-3BDC50AF8809}"/>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88596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6F8D6-E68D-4849-A6CE-47C897FE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EE396-A8DF-4FC6-BE39-B9ED3B2C0E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6C616-37A5-4FF2-8CE0-A636282C1B72}"/>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39C4B2B0-D3E0-418C-A390-D52F0F3F85F3}"/>
              </a:ext>
            </a:extLst>
          </p:cNvPr>
          <p:cNvSpPr>
            <a:spLocks noGrp="1"/>
          </p:cNvSpPr>
          <p:nvPr>
            <p:ph type="ftr" sz="quarter" idx="11"/>
          </p:nvPr>
        </p:nvSpPr>
        <p:spPr>
          <a:xfrm>
            <a:off x="4012223" y="6527677"/>
            <a:ext cx="3777762" cy="365125"/>
          </a:xfrm>
          <a:prstGeom prst="rect">
            <a:avLst/>
          </a:prstGeom>
        </p:spPr>
        <p:txBody>
          <a:bodyPr/>
          <a:lstStyle>
            <a:lvl1pPr>
              <a:defRPr sz="1050"/>
            </a:lvl1pPr>
          </a:lstStyle>
          <a:p>
            <a:endParaRPr lang="en-US" dirty="0"/>
          </a:p>
        </p:txBody>
      </p:sp>
      <p:sp>
        <p:nvSpPr>
          <p:cNvPr id="6" name="Slide Number Placeholder 5">
            <a:extLst>
              <a:ext uri="{FF2B5EF4-FFF2-40B4-BE49-F238E27FC236}">
                <a16:creationId xmlns:a16="http://schemas.microsoft.com/office/drawing/2014/main" id="{06E10802-4B6D-4D68-BA1B-197063DE6A46}"/>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3108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24E0-22E5-4167-9193-E90A5525B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FF7EB6-21A9-4CDF-9FC0-01E1297C1C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92FF44-90A8-4E0F-9A9E-C948F10748A2}"/>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5" name="Footer Placeholder 4">
            <a:extLst>
              <a:ext uri="{FF2B5EF4-FFF2-40B4-BE49-F238E27FC236}">
                <a16:creationId xmlns:a16="http://schemas.microsoft.com/office/drawing/2014/main" id="{091B439A-FACE-4BCE-86D3-58CD06D991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7655778-05FB-4200-A027-DCDDAD73431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656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3198E-4D60-4332-BC20-2DC64C5D7D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DC28E-0C23-4F5F-8016-2AFF83502A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6CF608-125B-48E7-A384-6371EE20A7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9E9EDD-9E2E-4A64-9147-6BD6AA960CBA}"/>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B61A72CD-407A-4664-9069-73443A023E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B69EDBB-1F2A-454C-972F-CDD0CD3103A4}"/>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422515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3C60-3A6D-4728-B6FB-9086139DB6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1D4AE8-F580-4802-9FC6-EBA203E9B0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11DECF-6F99-4F3D-A9DB-3A0F636EF4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A257F-B988-4402-A204-401A6FD380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F7694E-05DC-46D6-81FD-C674953B13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6884E0-660E-4905-B81E-0E1FDC1119E3}"/>
              </a:ext>
            </a:extLst>
          </p:cNvPr>
          <p:cNvSpPr>
            <a:spLocks noGrp="1"/>
          </p:cNvSpPr>
          <p:nvPr>
            <p:ph type="dt" sz="half" idx="10"/>
          </p:nvPr>
        </p:nvSpPr>
        <p:spPr/>
        <p:txBody>
          <a:bodyPr/>
          <a:lstStyle/>
          <a:p>
            <a:fld id="{35DDE97C-84FD-49C0-9298-C71840CA1C81}" type="datetimeFigureOut">
              <a:rPr lang="en-US" smtClean="0"/>
              <a:t>9/17/2018</a:t>
            </a:fld>
            <a:endParaRPr lang="en-US"/>
          </a:p>
        </p:txBody>
      </p:sp>
    </p:spTree>
    <p:extLst>
      <p:ext uri="{BB962C8B-B14F-4D97-AF65-F5344CB8AC3E}">
        <p14:creationId xmlns:p14="http://schemas.microsoft.com/office/powerpoint/2010/main" val="45696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EBE-9644-4DC7-BD6C-B1C8AD08CE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353F4-CDFD-4AFC-B1EC-7BCA9C9A7C89}"/>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4" name="Footer Placeholder 3">
            <a:extLst>
              <a:ext uri="{FF2B5EF4-FFF2-40B4-BE49-F238E27FC236}">
                <a16:creationId xmlns:a16="http://schemas.microsoft.com/office/drawing/2014/main" id="{A3777DF4-490F-4B6A-82A3-F633D6C37DD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EA1319-E9C7-4118-B447-59D761CFFA88}"/>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73588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C10A9-88B5-4A67-AF46-2B201B537CB6}"/>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3" name="Footer Placeholder 2">
            <a:extLst>
              <a:ext uri="{FF2B5EF4-FFF2-40B4-BE49-F238E27FC236}">
                <a16:creationId xmlns:a16="http://schemas.microsoft.com/office/drawing/2014/main" id="{ACC528C3-04AD-4B36-8767-B552B4EE86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4F5FB1-BE24-4F51-84E7-A9FE4E9CDB5C}"/>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00838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FAC12-5B98-448F-816E-77D927A1F2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CBDC8-AAED-4202-84B7-3AC07D2BC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250E5-3CDA-4CE6-8B8F-A5E35A1B2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CDF1F8-AE42-4594-9A24-7919DA86C9F3}"/>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0ACD875E-948F-4134-B32E-A8719567AE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637F708-CE43-45E9-9627-5D5702D3C667}"/>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97990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3578-784A-4EA8-9FEF-B43D51AB86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D0F2E-4119-4D33-9FAA-5A91C34CE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71A1C-FCC6-43A2-AA5C-9EA966CA4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5914ED4-FB39-49D2-B983-1630B07AF46C}"/>
              </a:ext>
            </a:extLst>
          </p:cNvPr>
          <p:cNvSpPr>
            <a:spLocks noGrp="1"/>
          </p:cNvSpPr>
          <p:nvPr>
            <p:ph type="dt" sz="half" idx="10"/>
          </p:nvPr>
        </p:nvSpPr>
        <p:spPr/>
        <p:txBody>
          <a:bodyPr/>
          <a:lstStyle/>
          <a:p>
            <a:fld id="{35DDE97C-84FD-49C0-9298-C71840CA1C81}" type="datetimeFigureOut">
              <a:rPr lang="en-US" smtClean="0"/>
              <a:t>9/17/2018</a:t>
            </a:fld>
            <a:endParaRPr lang="en-US"/>
          </a:p>
        </p:txBody>
      </p:sp>
      <p:sp>
        <p:nvSpPr>
          <p:cNvPr id="6" name="Footer Placeholder 5">
            <a:extLst>
              <a:ext uri="{FF2B5EF4-FFF2-40B4-BE49-F238E27FC236}">
                <a16:creationId xmlns:a16="http://schemas.microsoft.com/office/drawing/2014/main" id="{33820EBF-B1D6-4AEA-881E-3787E5CCFF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9626FD-09BB-495A-B558-B372C708BAA0}"/>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6997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2DE211-3ECD-4249-923D-1C182E66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1C392-5B10-4986-8448-CFC587504F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C56C4-38AB-4DFD-9D8F-9207BCC12E11}"/>
              </a:ext>
            </a:extLst>
          </p:cNvPr>
          <p:cNvSpPr>
            <a:spLocks noGrp="1"/>
          </p:cNvSpPr>
          <p:nvPr>
            <p:ph type="dt" sz="half" idx="2"/>
          </p:nvPr>
        </p:nvSpPr>
        <p:spPr>
          <a:xfrm>
            <a:off x="4179278" y="6515100"/>
            <a:ext cx="4533900" cy="342900"/>
          </a:xfrm>
          <a:prstGeom prst="rect">
            <a:avLst/>
          </a:prstGeom>
        </p:spPr>
        <p:txBody>
          <a:bodyPr vert="horz" lIns="91440" tIns="45720" rIns="91440" bIns="45720" rtlCol="0" anchor="ctr"/>
          <a:lstStyle>
            <a:lvl1pPr algn="l">
              <a:defRPr sz="1200">
                <a:solidFill>
                  <a:schemeClr val="tx1"/>
                </a:solidFill>
              </a:defRPr>
            </a:lvl1pPr>
          </a:lstStyle>
          <a:p>
            <a:r>
              <a:rPr lang="en-US" dirty="0"/>
              <a:t>© copyright 2017. AIMHigh International, LLC. All Rights Reserved</a:t>
            </a:r>
          </a:p>
          <a:p>
            <a:endParaRPr lang="en-US" dirty="0"/>
          </a:p>
        </p:txBody>
      </p:sp>
      <p:pic>
        <p:nvPicPr>
          <p:cNvPr id="8" name="Picture 7">
            <a:extLst>
              <a:ext uri="{FF2B5EF4-FFF2-40B4-BE49-F238E27FC236}">
                <a16:creationId xmlns:a16="http://schemas.microsoft.com/office/drawing/2014/main" id="{606318FC-9EC6-41C8-8E5C-BFEABD30E9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49037" y="6049107"/>
            <a:ext cx="760901" cy="760901"/>
          </a:xfrm>
          <a:prstGeom prst="rect">
            <a:avLst/>
          </a:prstGeom>
        </p:spPr>
      </p:pic>
    </p:spTree>
    <p:extLst>
      <p:ext uri="{BB962C8B-B14F-4D97-AF65-F5344CB8AC3E}">
        <p14:creationId xmlns:p14="http://schemas.microsoft.com/office/powerpoint/2010/main" val="700442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youtu.be/YJD9367ym2A"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B9F783B-E2F5-465F-9F0A-206F38C1F76E}"/>
              </a:ext>
            </a:extLst>
          </p:cNvPr>
          <p:cNvSpPr/>
          <p:nvPr/>
        </p:nvSpPr>
        <p:spPr>
          <a:xfrm>
            <a:off x="553915" y="3414346"/>
            <a:ext cx="11227778" cy="1582615"/>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6AE0AF6-33BE-4169-964D-D043B3855BE2}"/>
              </a:ext>
            </a:extLst>
          </p:cNvPr>
          <p:cNvSpPr/>
          <p:nvPr/>
        </p:nvSpPr>
        <p:spPr>
          <a:xfrm>
            <a:off x="0" y="1512276"/>
            <a:ext cx="9126416" cy="1582615"/>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713E83-0C15-426F-AF2A-55DF41B69883}"/>
              </a:ext>
            </a:extLst>
          </p:cNvPr>
          <p:cNvSpPr txBox="1">
            <a:spLocks/>
          </p:cNvSpPr>
          <p:nvPr/>
        </p:nvSpPr>
        <p:spPr>
          <a:xfrm>
            <a:off x="183174" y="1274883"/>
            <a:ext cx="8039100" cy="182000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dirty="0">
                <a:solidFill>
                  <a:schemeClr val="bg1"/>
                </a:solidFill>
                <a:effectLst>
                  <a:outerShdw blurRad="38100" dist="38100" dir="2700000" algn="tl">
                    <a:srgbClr val="000000">
                      <a:alpha val="43137"/>
                    </a:srgbClr>
                  </a:outerShdw>
                </a:effectLst>
                <a:latin typeface="Arial Narrow" panose="020B0606020202030204" pitchFamily="34" charset="0"/>
              </a:rPr>
              <a:t>WELCOME TO</a:t>
            </a:r>
          </a:p>
        </p:txBody>
      </p:sp>
      <p:sp>
        <p:nvSpPr>
          <p:cNvPr id="2" name="Title 1">
            <a:extLst>
              <a:ext uri="{FF2B5EF4-FFF2-40B4-BE49-F238E27FC236}">
                <a16:creationId xmlns:a16="http://schemas.microsoft.com/office/drawing/2014/main" id="{38B0D460-8DF0-4F15-BB28-A6F01A3BE302}"/>
              </a:ext>
            </a:extLst>
          </p:cNvPr>
          <p:cNvSpPr>
            <a:spLocks noGrp="1"/>
          </p:cNvSpPr>
          <p:nvPr>
            <p:ph type="ctrTitle"/>
          </p:nvPr>
        </p:nvSpPr>
        <p:spPr>
          <a:xfrm>
            <a:off x="0" y="3429000"/>
            <a:ext cx="12344400" cy="1162417"/>
          </a:xfrm>
        </p:spPr>
        <p:txBody>
          <a:bodyPr>
            <a:noAutofit/>
          </a:bodyPr>
          <a:lstStyle/>
          <a:p>
            <a:br>
              <a:rPr lang="en-US" sz="8800" dirty="0">
                <a:solidFill>
                  <a:schemeClr val="bg1"/>
                </a:solidFill>
                <a:effectLst>
                  <a:outerShdw blurRad="38100" dist="38100" dir="2700000" algn="tl">
                    <a:srgbClr val="000000">
                      <a:alpha val="43137"/>
                    </a:srgbClr>
                  </a:outerShdw>
                </a:effectLst>
                <a:latin typeface="Arial Narrow" panose="020B0606020202030204" pitchFamily="34" charset="0"/>
              </a:rPr>
            </a:br>
            <a:r>
              <a:rPr lang="en-US" sz="4800" b="1" dirty="0">
                <a:solidFill>
                  <a:schemeClr val="bg1"/>
                </a:solidFill>
                <a:effectLst>
                  <a:outerShdw blurRad="38100" dist="38100" dir="2700000" algn="tl">
                    <a:srgbClr val="000000">
                      <a:alpha val="43137"/>
                    </a:srgbClr>
                  </a:outerShdw>
                </a:effectLst>
                <a:latin typeface="Arial Narrow" panose="020B0606020202030204" pitchFamily="34" charset="0"/>
              </a:rPr>
              <a:t>THE AIMHIGH EMPOWERMENT INSTITUTE</a:t>
            </a:r>
          </a:p>
        </p:txBody>
      </p:sp>
    </p:spTree>
    <p:extLst>
      <p:ext uri="{BB962C8B-B14F-4D97-AF65-F5344CB8AC3E}">
        <p14:creationId xmlns:p14="http://schemas.microsoft.com/office/powerpoint/2010/main" val="2634315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pPr algn="ctr"/>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EMPOWERMENT affirmation:</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426677" y="1737350"/>
            <a:ext cx="6937131" cy="5693866"/>
          </a:xfrm>
          <a:prstGeom prst="rect">
            <a:avLst/>
          </a:prstGeom>
          <a:noFill/>
        </p:spPr>
        <p:txBody>
          <a:bodyPr wrap="square" rtlCol="0">
            <a:spAutoFit/>
          </a:bodyPr>
          <a:lstStyle/>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Ambition, Inspiration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Competence, Confidence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walk with </a:t>
            </a:r>
            <a:r>
              <a:rPr lang="en-US" altLang="en-US" sz="2000" b="1" dirty="0">
                <a:latin typeface="Arial Narrow" panose="020B0606020202030204" pitchFamily="34" charset="0"/>
                <a:sym typeface="Lora" charset="0"/>
              </a:rPr>
              <a:t>Integrity</a:t>
            </a:r>
            <a:r>
              <a:rPr lang="en-US" altLang="en-US" sz="2000" b="1" dirty="0">
                <a:solidFill>
                  <a:srgbClr val="FFFFFF"/>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 Return with</a:t>
            </a:r>
            <a:r>
              <a:rPr lang="en-US" altLang="en-US" sz="2000" b="1" dirty="0">
                <a:latin typeface="Arial Narrow" panose="020B0606020202030204" pitchFamily="34" charset="0"/>
                <a:sym typeface="Lora" charset="0"/>
              </a:rPr>
              <a:t> Honor.</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Engaged, Educated </a:t>
            </a:r>
            <a:r>
              <a:rPr lang="en-US" altLang="en-US" sz="2000" b="1" dirty="0">
                <a:solidFill>
                  <a:srgbClr val="1D405D"/>
                </a:solidFill>
                <a:latin typeface="Arial Narrow" panose="020B0606020202030204" pitchFamily="34" charset="0"/>
                <a:sym typeface="Lora" charset="0"/>
              </a:rPr>
              <a:t>and</a:t>
            </a:r>
            <a:r>
              <a:rPr lang="en-US" altLang="en-US" sz="2000" b="1" dirty="0">
                <a:solidFill>
                  <a:srgbClr val="FFFFFF"/>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Persistence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Intelligence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Men of Distinction</a:t>
            </a:r>
            <a:r>
              <a:rPr lang="en-US" altLang="en-US" sz="2000" b="1" dirty="0">
                <a:solidFill>
                  <a:srgbClr val="1D405D"/>
                </a:solidFill>
                <a:latin typeface="Arial Narrow" panose="020B0606020202030204" pitchFamily="34" charset="0"/>
                <a:sym typeface="Lora" charset="0"/>
              </a:rPr>
              <a:t>, living this </a:t>
            </a:r>
            <a:r>
              <a:rPr lang="en-US" altLang="en-US" sz="2000" b="1" dirty="0">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move </a:t>
            </a:r>
            <a:r>
              <a:rPr lang="en-US" altLang="en-US" sz="2000" b="1" dirty="0">
                <a:latin typeface="Arial Narrow" panose="020B0606020202030204" pitchFamily="34" charset="0"/>
                <a:sym typeface="Lora" charset="0"/>
              </a:rPr>
              <a:t>forward together, “No Man Left Behind”</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rial Narrow" panose="020B0606020202030204" pitchFamily="34" charset="0"/>
              <a:sym typeface="Lora" charset="0"/>
            </a:endParaRPr>
          </a:p>
          <a:p>
            <a:pPr algn="ctr"/>
            <a:endParaRPr lang="en-US" altLang="en-US" sz="2000" b="1" dirty="0">
              <a:solidFill>
                <a:srgbClr val="85B4D9"/>
              </a:solidFill>
              <a:latin typeface="Arial Narrow" panose="020B0606020202030204" pitchFamily="34" charset="0"/>
              <a:sym typeface="Lora" charset="0"/>
            </a:endParaRPr>
          </a:p>
        </p:txBody>
      </p:sp>
      <p:sp>
        <p:nvSpPr>
          <p:cNvPr id="3" name="TextBox 2">
            <a:extLst>
              <a:ext uri="{FF2B5EF4-FFF2-40B4-BE49-F238E27FC236}">
                <a16:creationId xmlns:a16="http://schemas.microsoft.com/office/drawing/2014/main" id="{17EDBEAD-EB79-4B5E-A8EC-C7E460E8A56A}"/>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260201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pPr algn="ctr"/>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EMPOWERMENT affirmation:</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701463" y="1798896"/>
            <a:ext cx="6479930" cy="6001643"/>
          </a:xfrm>
          <a:prstGeom prst="rect">
            <a:avLst/>
          </a:prstGeom>
          <a:noFill/>
        </p:spPr>
        <p:txBody>
          <a:bodyPr wrap="square" rtlCol="0">
            <a:spAutoFit/>
          </a:bodyPr>
          <a:lstStyle/>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Ambition, Inspiration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chemeClr val="tx1"/>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Competence, Confidence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walk with </a:t>
            </a:r>
            <a:r>
              <a:rPr lang="en-US" altLang="en-US" sz="2000" b="1" dirty="0">
                <a:solidFill>
                  <a:srgbClr val="660066"/>
                </a:solidFill>
                <a:latin typeface="Arial Narrow" panose="020B0606020202030204" pitchFamily="34" charset="0"/>
                <a:sym typeface="Lora" charset="0"/>
              </a:rPr>
              <a:t>Integrity, while leaving a Legacy.</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Engaged, Educated </a:t>
            </a:r>
            <a:r>
              <a:rPr lang="en-US" altLang="en-US" sz="2000" b="1" dirty="0">
                <a:latin typeface="Arial Narrow" panose="020B0606020202030204" pitchFamily="34" charset="0"/>
                <a:sym typeface="Lora" charset="0"/>
              </a:rPr>
              <a:t>and </a:t>
            </a:r>
            <a:r>
              <a:rPr lang="en-US" altLang="en-US" sz="2000" b="1" dirty="0">
                <a:solidFill>
                  <a:srgbClr val="660066"/>
                </a:solidFill>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660066"/>
                </a:solidFill>
                <a:latin typeface="Arial Narrow" panose="020B0606020202030204" pitchFamily="34" charset="0"/>
                <a:sym typeface="Lora" charset="0"/>
              </a:rPr>
              <a:t>Endurance</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Wisdom</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Women of Significance</a:t>
            </a:r>
            <a:r>
              <a:rPr lang="en-US" altLang="en-US" sz="2000" b="1" dirty="0">
                <a:latin typeface="Arial Narrow" panose="020B0606020202030204" pitchFamily="34" charset="0"/>
                <a:sym typeface="Lora" charset="0"/>
              </a:rPr>
              <a:t>, living this </a:t>
            </a:r>
            <a:r>
              <a:rPr lang="en-US" altLang="en-US" sz="2000" b="1" dirty="0">
                <a:solidFill>
                  <a:srgbClr val="660066"/>
                </a:solidFill>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move </a:t>
            </a:r>
            <a:r>
              <a:rPr lang="en-US" altLang="en-US" sz="2000" b="1" dirty="0">
                <a:solidFill>
                  <a:srgbClr val="660066"/>
                </a:solidFill>
                <a:latin typeface="Arial Narrow" panose="020B0606020202030204" pitchFamily="34" charset="0"/>
                <a:sym typeface="Lora" charset="0"/>
              </a:rPr>
              <a:t>forward together, “All Women Unite”</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21" name="TextBox 20">
            <a:extLst>
              <a:ext uri="{FF2B5EF4-FFF2-40B4-BE49-F238E27FC236}">
                <a16:creationId xmlns:a16="http://schemas.microsoft.com/office/drawing/2014/main" id="{769D9901-1CCD-4F66-8470-52940242D35B}"/>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04953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6459415" cy="1325563"/>
          </a:xfrm>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SESSION </a:t>
            </a:r>
            <a:r>
              <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rPr>
              <a:t>OBECTIVES:</a:t>
            </a:r>
          </a:p>
        </p:txBody>
      </p:sp>
      <p:sp>
        <p:nvSpPr>
          <p:cNvPr id="3" name="Content Placeholder 2">
            <a:extLst>
              <a:ext uri="{FF2B5EF4-FFF2-40B4-BE49-F238E27FC236}">
                <a16:creationId xmlns:a16="http://schemas.microsoft.com/office/drawing/2014/main" id="{AB500C49-862D-4464-9DBA-AF0B470012F3}"/>
              </a:ext>
            </a:extLst>
          </p:cNvPr>
          <p:cNvSpPr>
            <a:spLocks noGrp="1"/>
          </p:cNvSpPr>
          <p:nvPr>
            <p:ph idx="1"/>
          </p:nvPr>
        </p:nvSpPr>
        <p:spPr>
          <a:xfrm>
            <a:off x="266700" y="2045859"/>
            <a:ext cx="9571892" cy="3862572"/>
          </a:xfrm>
        </p:spPr>
        <p:txBody>
          <a:bodyPr/>
          <a:lstStyle/>
          <a:p>
            <a:r>
              <a:rPr lang="en-US" dirty="0">
                <a:latin typeface="Arial Narrow" panose="020B0606020202030204" pitchFamily="34" charset="0"/>
              </a:rPr>
              <a:t>Know the mission / vision of the AIMHigh Empowerment Institute</a:t>
            </a:r>
          </a:p>
          <a:p>
            <a:r>
              <a:rPr lang="en-US" dirty="0">
                <a:latin typeface="Arial Narrow" panose="020B0606020202030204" pitchFamily="34" charset="0"/>
              </a:rPr>
              <a:t>Understand the expectations of the AIMHigh Members</a:t>
            </a:r>
          </a:p>
          <a:p>
            <a:r>
              <a:rPr lang="en-US" dirty="0">
                <a:latin typeface="Arial Narrow" panose="020B0606020202030204" pitchFamily="34" charset="0"/>
              </a:rPr>
              <a:t>Know the APPS acronym stand for </a:t>
            </a:r>
          </a:p>
          <a:p>
            <a:r>
              <a:rPr lang="en-US" dirty="0">
                <a:latin typeface="Arial Narrow" panose="020B0606020202030204" pitchFamily="34" charset="0"/>
              </a:rPr>
              <a:t>Receive the guidelines for courtesy and respect </a:t>
            </a:r>
          </a:p>
          <a:p>
            <a:r>
              <a:rPr lang="en-US" dirty="0">
                <a:latin typeface="Arial Narrow" panose="020B0606020202030204" pitchFamily="34" charset="0"/>
              </a:rPr>
              <a:t>Understand the importance of the AIMHigh empowerment affirmation</a:t>
            </a:r>
          </a:p>
          <a:p>
            <a:r>
              <a:rPr lang="en-US" dirty="0">
                <a:latin typeface="Arial Narrow" panose="020B0606020202030204" pitchFamily="34" charset="0"/>
              </a:rPr>
              <a:t>Know the 7 pathways for youth post Middle school and/ or High School  </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259572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6459415" cy="1325563"/>
          </a:xfrm>
        </p:spPr>
        <p:txBody>
          <a:bodyPr>
            <a:normAutofit/>
          </a:bodyPr>
          <a:lstStyle/>
          <a:p>
            <a:r>
              <a:rPr lang="en-US" sz="6600" spc="600" dirty="0">
                <a:solidFill>
                  <a:srgbClr val="002060"/>
                </a:solidFill>
                <a:effectLst>
                  <a:outerShdw blurRad="38100" dist="38100" dir="2700000" algn="tl">
                    <a:srgbClr val="000000">
                      <a:alpha val="43137"/>
                    </a:srgbClr>
                  </a:outerShdw>
                </a:effectLst>
                <a:latin typeface="Bebas Neue" panose="020B0606020202050201" pitchFamily="34" charset="0"/>
              </a:rPr>
              <a:t>Let’s connect</a:t>
            </a:r>
            <a:endParaRPr lang="en-US" sz="6600" spc="300" dirty="0">
              <a:solidFill>
                <a:srgbClr val="002060"/>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9" name="TextBox 8">
            <a:extLst>
              <a:ext uri="{FF2B5EF4-FFF2-40B4-BE49-F238E27FC236}">
                <a16:creationId xmlns:a16="http://schemas.microsoft.com/office/drawing/2014/main" id="{71285F86-EAC1-42C5-90B9-F75A7DAAACD5}"/>
              </a:ext>
            </a:extLst>
          </p:cNvPr>
          <p:cNvSpPr txBox="1"/>
          <p:nvPr/>
        </p:nvSpPr>
        <p:spPr>
          <a:xfrm>
            <a:off x="187570" y="2284464"/>
            <a:ext cx="6093069" cy="707886"/>
          </a:xfrm>
          <a:prstGeom prst="rect">
            <a:avLst/>
          </a:prstGeom>
          <a:noFill/>
        </p:spPr>
        <p:txBody>
          <a:bodyPr wrap="square" rtlCol="0">
            <a:spAutoFit/>
          </a:bodyPr>
          <a:lstStyle/>
          <a:p>
            <a:r>
              <a:rPr lang="en-US" sz="4000" dirty="0">
                <a:solidFill>
                  <a:srgbClr val="FF9900"/>
                </a:solidFill>
                <a:effectLst>
                  <a:outerShdw blurRad="38100" dist="38100" dir="2700000" algn="tl">
                    <a:srgbClr val="000000">
                      <a:alpha val="43137"/>
                    </a:srgbClr>
                  </a:outerShdw>
                </a:effectLst>
                <a:latin typeface="Bebas Neue" panose="020B0606020202050201" pitchFamily="34" charset="0"/>
              </a:rPr>
              <a:t>ICEBREAKER: Introduce yourself</a:t>
            </a:r>
          </a:p>
        </p:txBody>
      </p:sp>
      <p:sp>
        <p:nvSpPr>
          <p:cNvPr id="10" name="TextBox 9">
            <a:extLst>
              <a:ext uri="{FF2B5EF4-FFF2-40B4-BE49-F238E27FC236}">
                <a16:creationId xmlns:a16="http://schemas.microsoft.com/office/drawing/2014/main" id="{44C9F6D9-3F30-4142-99CA-A4036B1C8118}"/>
              </a:ext>
            </a:extLst>
          </p:cNvPr>
          <p:cNvSpPr txBox="1"/>
          <p:nvPr/>
        </p:nvSpPr>
        <p:spPr>
          <a:xfrm>
            <a:off x="1081456" y="3263888"/>
            <a:ext cx="276078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Bebas Neue" panose="020B0606020202050201" pitchFamily="34" charset="0"/>
              </a:rPr>
              <a:t>NAME</a:t>
            </a:r>
            <a:r>
              <a:rPr lang="en-US" sz="2400" dirty="0">
                <a:latin typeface="Arial Narrow" panose="020B0606020202030204" pitchFamily="34" charset="0"/>
              </a:rPr>
              <a:t>:</a:t>
            </a:r>
          </a:p>
        </p:txBody>
      </p:sp>
      <p:sp>
        <p:nvSpPr>
          <p:cNvPr id="11" name="TextBox 10">
            <a:extLst>
              <a:ext uri="{FF2B5EF4-FFF2-40B4-BE49-F238E27FC236}">
                <a16:creationId xmlns:a16="http://schemas.microsoft.com/office/drawing/2014/main" id="{A780637E-80A4-4F93-BCCB-A251CC48AEC9}"/>
              </a:ext>
            </a:extLst>
          </p:cNvPr>
          <p:cNvSpPr txBox="1"/>
          <p:nvPr/>
        </p:nvSpPr>
        <p:spPr>
          <a:xfrm>
            <a:off x="1069731" y="4037415"/>
            <a:ext cx="372793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Bebas Neue" panose="020B0606020202050201" pitchFamily="34" charset="0"/>
              </a:rPr>
              <a:t>A word that describes you:</a:t>
            </a:r>
          </a:p>
        </p:txBody>
      </p:sp>
      <p:sp>
        <p:nvSpPr>
          <p:cNvPr id="12" name="TextBox 11">
            <a:extLst>
              <a:ext uri="{FF2B5EF4-FFF2-40B4-BE49-F238E27FC236}">
                <a16:creationId xmlns:a16="http://schemas.microsoft.com/office/drawing/2014/main" id="{2A16110A-4E65-4A9A-BC4D-3887C4872B06}"/>
              </a:ext>
            </a:extLst>
          </p:cNvPr>
          <p:cNvSpPr txBox="1"/>
          <p:nvPr/>
        </p:nvSpPr>
        <p:spPr>
          <a:xfrm>
            <a:off x="1081456" y="4810942"/>
            <a:ext cx="276078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Bebas Neue" panose="020B0606020202050201" pitchFamily="34" charset="0"/>
              </a:rPr>
              <a:t>Why were you born:</a:t>
            </a:r>
          </a:p>
        </p:txBody>
      </p:sp>
      <p:pic>
        <p:nvPicPr>
          <p:cNvPr id="14" name="Picture 13">
            <a:extLst>
              <a:ext uri="{FF2B5EF4-FFF2-40B4-BE49-F238E27FC236}">
                <a16:creationId xmlns:a16="http://schemas.microsoft.com/office/drawing/2014/main" id="{C17A18DD-C91D-4F2F-92BA-2BADA62168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164" y="1481524"/>
            <a:ext cx="6650836" cy="4433890"/>
          </a:xfrm>
          <a:prstGeom prst="rect">
            <a:avLst/>
          </a:prstGeom>
        </p:spPr>
      </p:pic>
      <p:sp>
        <p:nvSpPr>
          <p:cNvPr id="15" name="TextBox 14">
            <a:extLst>
              <a:ext uri="{FF2B5EF4-FFF2-40B4-BE49-F238E27FC236}">
                <a16:creationId xmlns:a16="http://schemas.microsoft.com/office/drawing/2014/main" id="{2F7F89A7-CE06-495F-8E4A-CC08E9C3E6AC}"/>
              </a:ext>
            </a:extLst>
          </p:cNvPr>
          <p:cNvSpPr txBox="1"/>
          <p:nvPr/>
        </p:nvSpPr>
        <p:spPr>
          <a:xfrm>
            <a:off x="-290146" y="5699104"/>
            <a:ext cx="6163407" cy="338554"/>
          </a:xfrm>
          <a:prstGeom prst="rect">
            <a:avLst/>
          </a:prstGeom>
          <a:noFill/>
        </p:spPr>
        <p:txBody>
          <a:bodyPr wrap="square" rtlCol="0">
            <a:spAutoFit/>
          </a:bodyPr>
          <a:lstStyle/>
          <a:p>
            <a:pPr algn="ctr"/>
            <a:r>
              <a:rPr lang="en-US" sz="1600" i="1" dirty="0">
                <a:latin typeface="BrowalliaUPC" panose="020B0604020202020204" pitchFamily="34" charset="-34"/>
                <a:cs typeface="BrowalliaUPC" panose="020B0604020202020204" pitchFamily="34" charset="-34"/>
              </a:rPr>
              <a:t>*ALL STUDENTS SHOULD STAND TO INTRODUCE THEMSELVES*</a:t>
            </a:r>
          </a:p>
        </p:txBody>
      </p:sp>
    </p:spTree>
    <p:extLst>
      <p:ext uri="{BB962C8B-B14F-4D97-AF65-F5344CB8AC3E}">
        <p14:creationId xmlns:p14="http://schemas.microsoft.com/office/powerpoint/2010/main" val="2722525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7A777A9-95C3-4A0C-8226-ACA591EFCB77}"/>
              </a:ext>
            </a:extLst>
          </p:cNvPr>
          <p:cNvSpPr/>
          <p:nvPr/>
        </p:nvSpPr>
        <p:spPr>
          <a:xfrm>
            <a:off x="1897671" y="3143295"/>
            <a:ext cx="8765931" cy="923192"/>
          </a:xfrm>
          <a:prstGeom prst="roundRect">
            <a:avLst/>
          </a:prstGeom>
          <a:solidFill>
            <a:srgbClr val="FF9900"/>
          </a:solidFill>
        </p:spPr>
        <p:style>
          <a:lnRef idx="0">
            <a:schemeClr val="dk1"/>
          </a:lnRef>
          <a:fillRef idx="3">
            <a:schemeClr val="dk1"/>
          </a:fillRef>
          <a:effectRef idx="3">
            <a:schemeClr val="dk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091F8550-446F-46D5-A003-38BBC621C1D3}"/>
              </a:ext>
            </a:extLst>
          </p:cNvPr>
          <p:cNvSpPr/>
          <p:nvPr/>
        </p:nvSpPr>
        <p:spPr>
          <a:xfrm>
            <a:off x="4862146" y="172439"/>
            <a:ext cx="7329854"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5594839" y="263769"/>
            <a:ext cx="6459415" cy="1190057"/>
          </a:xfrm>
          <a:noFill/>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QUOTE OF </a:t>
            </a:r>
            <a:r>
              <a:rPr lang="en-US" sz="6600" spc="880" dirty="0">
                <a:solidFill>
                  <a:schemeClr val="bg1"/>
                </a:solidFill>
                <a:effectLst>
                  <a:outerShdw blurRad="38100" dist="38100" dir="2700000" algn="tl">
                    <a:srgbClr val="000000">
                      <a:alpha val="43137"/>
                    </a:srgbClr>
                  </a:outerShdw>
                </a:effectLst>
                <a:latin typeface="Bebas Neue" panose="020B0606020202050201" pitchFamily="34" charset="0"/>
              </a:rPr>
              <a:t>THE</a:t>
            </a:r>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 DAY</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5071696" y="320935"/>
            <a:ext cx="6910754" cy="940220"/>
          </a:xfrm>
          <a:prstGeom prst="rect">
            <a:avLst/>
          </a:prstGeom>
          <a:no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0" name="TextBox 9">
            <a:extLst>
              <a:ext uri="{FF2B5EF4-FFF2-40B4-BE49-F238E27FC236}">
                <a16:creationId xmlns:a16="http://schemas.microsoft.com/office/drawing/2014/main" id="{44C9F6D9-3F30-4142-99CA-A4036B1C8118}"/>
              </a:ext>
            </a:extLst>
          </p:cNvPr>
          <p:cNvSpPr txBox="1"/>
          <p:nvPr/>
        </p:nvSpPr>
        <p:spPr>
          <a:xfrm>
            <a:off x="2211892" y="3374058"/>
            <a:ext cx="8036169" cy="461665"/>
          </a:xfrm>
          <a:prstGeom prst="rect">
            <a:avLst/>
          </a:prstGeom>
          <a:noFill/>
        </p:spPr>
        <p:txBody>
          <a:bodyPr wrap="square" rtlCol="0">
            <a:spAutoFit/>
          </a:bodyPr>
          <a:lstStyle/>
          <a:p>
            <a:r>
              <a:rPr lang="en-US" sz="2400" dirty="0">
                <a:solidFill>
                  <a:srgbClr val="002060"/>
                </a:solidFill>
                <a:latin typeface="Bebas Neue" panose="020B0606020202050201" pitchFamily="34" charset="0"/>
              </a:rPr>
              <a:t>A MAN CAN NOT GIVE THE BEST OF HIMSELF UNTIL HE DISCOVERS THE REST OF HIMSELF.</a:t>
            </a:r>
            <a:endParaRPr lang="en-US" sz="2400" dirty="0">
              <a:solidFill>
                <a:srgbClr val="002060"/>
              </a:solidFill>
              <a:latin typeface="Arial Narrow" panose="020B0606020202030204" pitchFamily="34" charset="0"/>
            </a:endParaRPr>
          </a:p>
        </p:txBody>
      </p:sp>
      <p:pic>
        <p:nvPicPr>
          <p:cNvPr id="7" name="Picture 6">
            <a:extLst>
              <a:ext uri="{FF2B5EF4-FFF2-40B4-BE49-F238E27FC236}">
                <a16:creationId xmlns:a16="http://schemas.microsoft.com/office/drawing/2014/main" id="{46A049BB-5477-4A76-ABB2-9C39F8E9CCE1}"/>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805142" y="3162000"/>
            <a:ext cx="614405" cy="614405"/>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7B5B6317-8CDE-4F7C-838F-4A2FBB093661}"/>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017054" y="3374058"/>
            <a:ext cx="646548" cy="64654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55653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AIMHIGH EMPOWERMENT PROGRAM:</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1313E606-50CC-4ED1-A9BB-514DB6638F22}"/>
              </a:ext>
            </a:extLst>
          </p:cNvPr>
          <p:cNvCxnSpPr>
            <a:cxnSpLocks/>
          </p:cNvCxnSpPr>
          <p:nvPr/>
        </p:nvCxnSpPr>
        <p:spPr>
          <a:xfrm>
            <a:off x="3623734" y="2483556"/>
            <a:ext cx="0" cy="38469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87B83ED-8A06-4071-B569-87E7ED0F1D87}"/>
              </a:ext>
            </a:extLst>
          </p:cNvPr>
          <p:cNvCxnSpPr>
            <a:cxnSpLocks/>
          </p:cNvCxnSpPr>
          <p:nvPr/>
        </p:nvCxnSpPr>
        <p:spPr>
          <a:xfrm>
            <a:off x="8302977" y="2355053"/>
            <a:ext cx="0" cy="3852316"/>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189FFCA-A045-4B4F-8FF7-C7C30B1C4A83}"/>
              </a:ext>
            </a:extLst>
          </p:cNvPr>
          <p:cNvSpPr txBox="1"/>
          <p:nvPr/>
        </p:nvSpPr>
        <p:spPr>
          <a:xfrm>
            <a:off x="8619066" y="2355054"/>
            <a:ext cx="2991555" cy="646331"/>
          </a:xfrm>
          <a:prstGeom prst="rect">
            <a:avLst/>
          </a:prstGeom>
          <a:noFill/>
        </p:spPr>
        <p:txBody>
          <a:bodyPr wrap="square" rtlCol="0">
            <a:spAutoFit/>
          </a:bodyPr>
          <a:lstStyle/>
          <a:p>
            <a:r>
              <a:rPr lang="en-US" sz="3600" dirty="0">
                <a:effectLst>
                  <a:outerShdw blurRad="38100" dist="38100" dir="2700000" algn="tl">
                    <a:srgbClr val="000000">
                      <a:alpha val="43137"/>
                    </a:srgbClr>
                  </a:outerShdw>
                </a:effectLst>
                <a:latin typeface="Bebas Neue" panose="020B0606020202050201" pitchFamily="34" charset="0"/>
              </a:rPr>
              <a:t>How we impact:</a:t>
            </a:r>
          </a:p>
        </p:txBody>
      </p:sp>
      <p:sp>
        <p:nvSpPr>
          <p:cNvPr id="13" name="TextBox 12">
            <a:extLst>
              <a:ext uri="{FF2B5EF4-FFF2-40B4-BE49-F238E27FC236}">
                <a16:creationId xmlns:a16="http://schemas.microsoft.com/office/drawing/2014/main" id="{B932A96F-6333-4C07-9B04-0F73FAE67947}"/>
              </a:ext>
            </a:extLst>
          </p:cNvPr>
          <p:cNvSpPr txBox="1"/>
          <p:nvPr/>
        </p:nvSpPr>
        <p:spPr>
          <a:xfrm>
            <a:off x="4309535" y="2355053"/>
            <a:ext cx="2991555" cy="646331"/>
          </a:xfrm>
          <a:prstGeom prst="rect">
            <a:avLst/>
          </a:prstGeom>
          <a:noFill/>
        </p:spPr>
        <p:txBody>
          <a:bodyPr wrap="square" rtlCol="0">
            <a:spAutoFit/>
          </a:bodyPr>
          <a:lstStyle/>
          <a:p>
            <a:pPr algn="ctr"/>
            <a:r>
              <a:rPr lang="en-US" sz="3600" dirty="0">
                <a:effectLst>
                  <a:outerShdw blurRad="38100" dist="38100" dir="2700000" algn="tl">
                    <a:srgbClr val="000000">
                      <a:alpha val="43137"/>
                    </a:srgbClr>
                  </a:outerShdw>
                </a:effectLst>
                <a:latin typeface="Bebas Neue" panose="020B0606020202050201" pitchFamily="34" charset="0"/>
              </a:rPr>
              <a:t>Why we exist:</a:t>
            </a:r>
          </a:p>
        </p:txBody>
      </p:sp>
      <p:sp>
        <p:nvSpPr>
          <p:cNvPr id="14" name="TextBox 13">
            <a:extLst>
              <a:ext uri="{FF2B5EF4-FFF2-40B4-BE49-F238E27FC236}">
                <a16:creationId xmlns:a16="http://schemas.microsoft.com/office/drawing/2014/main" id="{0794A677-D5C7-498C-AEB4-19F1AC2B741C}"/>
              </a:ext>
            </a:extLst>
          </p:cNvPr>
          <p:cNvSpPr txBox="1"/>
          <p:nvPr/>
        </p:nvSpPr>
        <p:spPr>
          <a:xfrm>
            <a:off x="187569" y="2353768"/>
            <a:ext cx="2991555" cy="646331"/>
          </a:xfrm>
          <a:prstGeom prst="rect">
            <a:avLst/>
          </a:prstGeom>
          <a:noFill/>
        </p:spPr>
        <p:txBody>
          <a:bodyPr wrap="square" rtlCol="0">
            <a:spAutoFit/>
          </a:bodyPr>
          <a:lstStyle/>
          <a:p>
            <a:pPr algn="ctr"/>
            <a:r>
              <a:rPr lang="en-US" sz="3600" dirty="0">
                <a:effectLst>
                  <a:outerShdw blurRad="38100" dist="38100" dir="2700000" algn="tl">
                    <a:srgbClr val="000000">
                      <a:alpha val="43137"/>
                    </a:srgbClr>
                  </a:outerShdw>
                </a:effectLst>
                <a:latin typeface="Bebas Neue" panose="020B0606020202050201" pitchFamily="34" charset="0"/>
              </a:rPr>
              <a:t>Who are we:</a:t>
            </a:r>
          </a:p>
        </p:txBody>
      </p:sp>
      <p:sp>
        <p:nvSpPr>
          <p:cNvPr id="16" name="TextBox 15">
            <a:extLst>
              <a:ext uri="{FF2B5EF4-FFF2-40B4-BE49-F238E27FC236}">
                <a16:creationId xmlns:a16="http://schemas.microsoft.com/office/drawing/2014/main" id="{5A9FE089-CA57-4CCD-ACE8-30F252315B6B}"/>
              </a:ext>
            </a:extLst>
          </p:cNvPr>
          <p:cNvSpPr txBox="1"/>
          <p:nvPr/>
        </p:nvSpPr>
        <p:spPr>
          <a:xfrm>
            <a:off x="-307730" y="4040822"/>
            <a:ext cx="3889208" cy="2031325"/>
          </a:xfrm>
          <a:prstGeom prst="rect">
            <a:avLst/>
          </a:prstGeom>
          <a:noFill/>
        </p:spPr>
        <p:txBody>
          <a:bodyPr wrap="square" rtlCol="0">
            <a:spAutoFit/>
          </a:bodyPr>
          <a:lstStyle/>
          <a:p>
            <a:pPr lvl="1" algn="just"/>
            <a:r>
              <a:rPr lang="en-US" dirty="0">
                <a:latin typeface="Arial Narrow" panose="020B0606020202030204" pitchFamily="34" charset="0"/>
              </a:rPr>
              <a:t>We are a community of students, faculty, staff, alumni, graduate students and industry professionals who are committed to transforming the lives and shaping a better future for students from elementary school to college and beyond.</a:t>
            </a:r>
          </a:p>
        </p:txBody>
      </p:sp>
      <p:sp>
        <p:nvSpPr>
          <p:cNvPr id="17" name="TextBox 16">
            <a:extLst>
              <a:ext uri="{FF2B5EF4-FFF2-40B4-BE49-F238E27FC236}">
                <a16:creationId xmlns:a16="http://schemas.microsoft.com/office/drawing/2014/main" id="{46B908F4-C7E3-4EC3-AD3A-AF175AFC9581}"/>
              </a:ext>
            </a:extLst>
          </p:cNvPr>
          <p:cNvSpPr txBox="1"/>
          <p:nvPr/>
        </p:nvSpPr>
        <p:spPr>
          <a:xfrm>
            <a:off x="3792592" y="4045975"/>
            <a:ext cx="4417825" cy="2031325"/>
          </a:xfrm>
          <a:prstGeom prst="rect">
            <a:avLst/>
          </a:prstGeom>
          <a:noFill/>
        </p:spPr>
        <p:txBody>
          <a:bodyPr wrap="square" rtlCol="0">
            <a:spAutoFit/>
          </a:bodyPr>
          <a:lstStyle/>
          <a:p>
            <a:pPr lvl="0" algn="just"/>
            <a:r>
              <a:rPr lang="en-US" dirty="0">
                <a:latin typeface="Arial Narrow" panose="020B0606020202030204" pitchFamily="34" charset="0"/>
              </a:rPr>
              <a:t>We establish leadership institutes on school campuses to serve as a success, retention and graduation initiative where young men are able to improve their academic, personal, professional and social outcomes. The goal is to dismantle the “School to Prison Pipeline” while establishing a new “School to Prominence model.”</a:t>
            </a:r>
          </a:p>
        </p:txBody>
      </p:sp>
      <p:sp>
        <p:nvSpPr>
          <p:cNvPr id="18" name="TextBox 17">
            <a:extLst>
              <a:ext uri="{FF2B5EF4-FFF2-40B4-BE49-F238E27FC236}">
                <a16:creationId xmlns:a16="http://schemas.microsoft.com/office/drawing/2014/main" id="{A0DF5580-3C9F-4BE7-ABF8-37F8156D21E9}"/>
              </a:ext>
            </a:extLst>
          </p:cNvPr>
          <p:cNvSpPr txBox="1"/>
          <p:nvPr/>
        </p:nvSpPr>
        <p:spPr>
          <a:xfrm>
            <a:off x="9142416" y="3626739"/>
            <a:ext cx="2366433" cy="369332"/>
          </a:xfrm>
          <a:prstGeom prst="rect">
            <a:avLst/>
          </a:prstGeom>
          <a:noFill/>
        </p:spPr>
        <p:txBody>
          <a:bodyPr wrap="square" rtlCol="0">
            <a:spAutoFit/>
          </a:bodyPr>
          <a:lstStyle/>
          <a:p>
            <a:pPr lvl="0"/>
            <a:r>
              <a:rPr lang="en-US" altLang="en-US" dirty="0">
                <a:effectLst>
                  <a:outerShdw blurRad="38100" dist="38100" dir="2700000" algn="tl">
                    <a:srgbClr val="000000">
                      <a:alpha val="43137"/>
                    </a:srgbClr>
                  </a:outerShdw>
                </a:effectLst>
                <a:latin typeface="Arial Narrow" panose="020B0606020202030204" pitchFamily="34" charset="0"/>
              </a:rPr>
              <a:t>Family Engagement</a:t>
            </a:r>
            <a:endParaRPr lang="en-US" dirty="0">
              <a:effectLst>
                <a:outerShdw blurRad="38100" dist="38100" dir="2700000" algn="tl">
                  <a:srgbClr val="000000">
                    <a:alpha val="43137"/>
                  </a:srgbClr>
                </a:outerShdw>
              </a:effectLst>
              <a:latin typeface="Arial Narrow" panose="020B0606020202030204" pitchFamily="34" charset="0"/>
            </a:endParaRPr>
          </a:p>
        </p:txBody>
      </p:sp>
      <p:pic>
        <p:nvPicPr>
          <p:cNvPr id="20" name="Picture 19">
            <a:extLst>
              <a:ext uri="{FF2B5EF4-FFF2-40B4-BE49-F238E27FC236}">
                <a16:creationId xmlns:a16="http://schemas.microsoft.com/office/drawing/2014/main" id="{01CA99E5-50F8-43E7-81B5-37CF6E280010}"/>
              </a:ext>
            </a:extLst>
          </p:cNvPr>
          <p:cNvPicPr>
            <a:picLocks noChangeAspect="1"/>
          </p:cNvPicPr>
          <p:nvPr/>
        </p:nvPicPr>
        <p:blipFill>
          <a:blip r:embed="rId2">
            <a:duotone>
              <a:prstClr val="black"/>
              <a:srgbClr val="0000CC">
                <a:tint val="45000"/>
                <a:satMod val="400000"/>
              </a:srgbClr>
            </a:duotone>
            <a:extLst>
              <a:ext uri="{28A0092B-C50C-407E-A947-70E740481C1C}">
                <a14:useLocalDpi xmlns:a14="http://schemas.microsoft.com/office/drawing/2010/main" val="0"/>
              </a:ext>
            </a:extLst>
          </a:blip>
          <a:stretch>
            <a:fillRect/>
          </a:stretch>
        </p:blipFill>
        <p:spPr>
          <a:xfrm>
            <a:off x="8417675" y="3510676"/>
            <a:ext cx="668932" cy="668932"/>
          </a:xfrm>
          <a:prstGeom prst="ellipse">
            <a:avLst/>
          </a:prstGeom>
          <a:ln w="19050" cap="rnd">
            <a:solidFill>
              <a:srgbClr val="FF9900"/>
            </a:solidFill>
          </a:ln>
          <a:effectLst>
            <a:outerShdw blurRad="50800" dist="38100" dir="13500000" algn="br" rotWithShape="0">
              <a:prstClr val="black">
                <a:alpha val="40000"/>
              </a:prstClr>
            </a:outerShdw>
          </a:effectLst>
          <a:scene3d>
            <a:camera prst="orthographicFront"/>
            <a:lightRig rig="contrasting" dir="t">
              <a:rot lat="0" lon="0" rev="3000000"/>
            </a:lightRig>
          </a:scene3d>
          <a:sp3d contourW="7620">
            <a:bevelT w="95250" h="31750"/>
            <a:contourClr>
              <a:srgbClr val="333333"/>
            </a:contourClr>
          </a:sp3d>
        </p:spPr>
      </p:pic>
      <p:pic>
        <p:nvPicPr>
          <p:cNvPr id="22" name="Picture 21">
            <a:extLst>
              <a:ext uri="{FF2B5EF4-FFF2-40B4-BE49-F238E27FC236}">
                <a16:creationId xmlns:a16="http://schemas.microsoft.com/office/drawing/2014/main" id="{379CFA4A-6D00-4E3D-94E8-5F83633687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0982" y="4412685"/>
            <a:ext cx="668932" cy="656731"/>
          </a:xfrm>
          <a:prstGeom prst="ellipse">
            <a:avLst/>
          </a:prstGeom>
          <a:ln w="19050" cap="rnd">
            <a:solidFill>
              <a:srgbClr val="002060"/>
            </a:solidFill>
          </a:ln>
          <a:effectLst>
            <a:outerShdw blurRad="50800" dist="38100" dir="13500000" algn="br" rotWithShape="0">
              <a:prstClr val="black">
                <a:alpha val="40000"/>
              </a:prstClr>
            </a:outerShdw>
          </a:effectLst>
          <a:scene3d>
            <a:camera prst="orthographicFront"/>
            <a:lightRig rig="contrasting" dir="t">
              <a:rot lat="0" lon="0" rev="3000000"/>
            </a:lightRig>
          </a:scene3d>
          <a:sp3d contourW="7620">
            <a:bevelT w="95250" h="31750"/>
            <a:contourClr>
              <a:srgbClr val="333333"/>
            </a:contourClr>
          </a:sp3d>
        </p:spPr>
      </p:pic>
      <p:pic>
        <p:nvPicPr>
          <p:cNvPr id="24" name="Picture 23">
            <a:extLst>
              <a:ext uri="{FF2B5EF4-FFF2-40B4-BE49-F238E27FC236}">
                <a16:creationId xmlns:a16="http://schemas.microsoft.com/office/drawing/2014/main" id="{4A06CA40-2AEB-47CB-8A0C-474C89465D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9992" y="5330402"/>
            <a:ext cx="732424" cy="727198"/>
          </a:xfrm>
          <a:prstGeom prst="ellipse">
            <a:avLst/>
          </a:prstGeom>
          <a:ln w="19050" cap="rnd">
            <a:solidFill>
              <a:srgbClr val="FF0000"/>
            </a:solidFill>
          </a:ln>
          <a:effectLst>
            <a:outerShdw blurRad="50800" dist="38100" dir="13500000" algn="br" rotWithShape="0">
              <a:prstClr val="black">
                <a:alpha val="40000"/>
              </a:prstClr>
            </a:outerShdw>
          </a:effectLst>
          <a:scene3d>
            <a:camera prst="orthographicFront"/>
            <a:lightRig rig="contrasting" dir="t">
              <a:rot lat="0" lon="0" rev="3000000"/>
            </a:lightRig>
          </a:scene3d>
          <a:sp3d contourW="7620">
            <a:bevelT w="95250" h="31750"/>
            <a:contourClr>
              <a:srgbClr val="333333"/>
            </a:contourClr>
          </a:sp3d>
        </p:spPr>
      </p:pic>
      <p:sp>
        <p:nvSpPr>
          <p:cNvPr id="28" name="TextBox 27">
            <a:extLst>
              <a:ext uri="{FF2B5EF4-FFF2-40B4-BE49-F238E27FC236}">
                <a16:creationId xmlns:a16="http://schemas.microsoft.com/office/drawing/2014/main" id="{F9D7E816-C18C-4EF3-8046-D0A613AA5C72}"/>
              </a:ext>
            </a:extLst>
          </p:cNvPr>
          <p:cNvSpPr txBox="1"/>
          <p:nvPr/>
        </p:nvSpPr>
        <p:spPr>
          <a:xfrm>
            <a:off x="9212475" y="4507338"/>
            <a:ext cx="1637153" cy="369332"/>
          </a:xfrm>
          <a:prstGeom prst="rect">
            <a:avLst/>
          </a:prstGeom>
          <a:noFill/>
        </p:spPr>
        <p:txBody>
          <a:bodyPr wrap="square" rtlCol="0">
            <a:spAutoFit/>
          </a:bodyPr>
          <a:lstStyle/>
          <a:p>
            <a:pPr lvl="0"/>
            <a:r>
              <a:rPr lang="en-US" altLang="en-US" dirty="0">
                <a:effectLst>
                  <a:outerShdw blurRad="38100" dist="38100" dir="2700000" algn="tl">
                    <a:srgbClr val="000000">
                      <a:alpha val="43137"/>
                    </a:srgbClr>
                  </a:outerShdw>
                </a:effectLst>
                <a:latin typeface="Arial Narrow" panose="020B0606020202030204" pitchFamily="34" charset="0"/>
              </a:rPr>
              <a:t>Mentorship</a:t>
            </a:r>
            <a:endParaRPr lang="en-US" dirty="0">
              <a:effectLst>
                <a:outerShdw blurRad="38100" dist="38100" dir="2700000" algn="tl">
                  <a:srgbClr val="000000">
                    <a:alpha val="43137"/>
                  </a:srgbClr>
                </a:outerShdw>
              </a:effectLst>
              <a:latin typeface="Arial Narrow" panose="020B0606020202030204" pitchFamily="34" charset="0"/>
            </a:endParaRPr>
          </a:p>
        </p:txBody>
      </p:sp>
      <p:sp>
        <p:nvSpPr>
          <p:cNvPr id="29" name="TextBox 28">
            <a:extLst>
              <a:ext uri="{FF2B5EF4-FFF2-40B4-BE49-F238E27FC236}">
                <a16:creationId xmlns:a16="http://schemas.microsoft.com/office/drawing/2014/main" id="{E92B2A1F-0EA0-4E4C-BE10-63CC78B25BA8}"/>
              </a:ext>
            </a:extLst>
          </p:cNvPr>
          <p:cNvSpPr txBox="1"/>
          <p:nvPr/>
        </p:nvSpPr>
        <p:spPr>
          <a:xfrm>
            <a:off x="8302977" y="2879365"/>
            <a:ext cx="3074269" cy="307777"/>
          </a:xfrm>
          <a:prstGeom prst="rect">
            <a:avLst/>
          </a:prstGeom>
          <a:noFill/>
        </p:spPr>
        <p:txBody>
          <a:bodyPr wrap="square" rtlCol="0">
            <a:spAutoFit/>
          </a:bodyPr>
          <a:lstStyle/>
          <a:p>
            <a:pPr lvl="0" algn="ctr"/>
            <a:r>
              <a:rPr lang="en-US" altLang="en-US" sz="1400" dirty="0">
                <a:solidFill>
                  <a:srgbClr val="2F4776"/>
                </a:solidFill>
                <a:effectLst>
                  <a:outerShdw blurRad="38100" dist="38100" dir="2700000" algn="tl">
                    <a:srgbClr val="000000">
                      <a:alpha val="43137"/>
                    </a:srgbClr>
                  </a:outerShdw>
                </a:effectLst>
              </a:rPr>
              <a:t>Epic Impact Formula: FeMC</a:t>
            </a:r>
            <a:r>
              <a:rPr lang="en-US" altLang="en-US" sz="1400" baseline="30000" dirty="0">
                <a:solidFill>
                  <a:srgbClr val="2F4776"/>
                </a:solidFill>
                <a:effectLst>
                  <a:outerShdw blurRad="38100" dist="38100" dir="2700000" algn="tl">
                    <a:srgbClr val="000000">
                      <a:alpha val="43137"/>
                    </a:srgbClr>
                  </a:outerShdw>
                </a:effectLst>
              </a:rPr>
              <a:t>2</a:t>
            </a:r>
            <a:r>
              <a:rPr lang="en-US" altLang="en-US" sz="1400" dirty="0">
                <a:solidFill>
                  <a:srgbClr val="2F4776"/>
                </a:solidFill>
                <a:effectLst>
                  <a:outerShdw blurRad="38100" dist="38100" dir="2700000" algn="tl">
                    <a:srgbClr val="000000">
                      <a:alpha val="43137"/>
                    </a:srgbClr>
                  </a:outerShdw>
                </a:effectLst>
              </a:rPr>
              <a:t> </a:t>
            </a:r>
            <a:endParaRPr lang="en-US" sz="1400" dirty="0">
              <a:effectLst>
                <a:outerShdw blurRad="38100" dist="38100" dir="2700000" algn="tl">
                  <a:srgbClr val="000000">
                    <a:alpha val="43137"/>
                  </a:srgbClr>
                </a:outerShdw>
              </a:effectLst>
            </a:endParaRPr>
          </a:p>
        </p:txBody>
      </p:sp>
      <p:sp>
        <p:nvSpPr>
          <p:cNvPr id="30" name="TextBox 29">
            <a:extLst>
              <a:ext uri="{FF2B5EF4-FFF2-40B4-BE49-F238E27FC236}">
                <a16:creationId xmlns:a16="http://schemas.microsoft.com/office/drawing/2014/main" id="{09EEA005-5409-4BC5-8775-DAB8BA7444E1}"/>
              </a:ext>
            </a:extLst>
          </p:cNvPr>
          <p:cNvSpPr txBox="1"/>
          <p:nvPr/>
        </p:nvSpPr>
        <p:spPr>
          <a:xfrm>
            <a:off x="9212304" y="5536145"/>
            <a:ext cx="2226317" cy="369332"/>
          </a:xfrm>
          <a:prstGeom prst="rect">
            <a:avLst/>
          </a:prstGeom>
          <a:noFill/>
        </p:spPr>
        <p:txBody>
          <a:bodyPr wrap="square" rtlCol="0">
            <a:spAutoFit/>
          </a:bodyPr>
          <a:lstStyle/>
          <a:p>
            <a:pPr lvl="0"/>
            <a:r>
              <a:rPr lang="en-US" altLang="en-US" dirty="0">
                <a:effectLst>
                  <a:outerShdw blurRad="38100" dist="38100" dir="2700000" algn="tl">
                    <a:srgbClr val="000000">
                      <a:alpha val="43137"/>
                    </a:srgbClr>
                  </a:outerShdw>
                </a:effectLst>
                <a:latin typeface="Arial Narrow" panose="020B0606020202030204" pitchFamily="34" charset="0"/>
              </a:rPr>
              <a:t>College &amp; Career</a:t>
            </a:r>
            <a:endParaRPr lang="en-US" dirty="0">
              <a:effectLst>
                <a:outerShdw blurRad="38100" dist="38100" dir="2700000" algn="tl">
                  <a:srgbClr val="000000">
                    <a:alpha val="43137"/>
                  </a:srgbClr>
                </a:outerShdw>
              </a:effectLst>
              <a:latin typeface="Arial Narrow" panose="020B0606020202030204" pitchFamily="34" charset="0"/>
            </a:endParaRPr>
          </a:p>
        </p:txBody>
      </p:sp>
      <p:pic>
        <p:nvPicPr>
          <p:cNvPr id="32" name="Picture 31">
            <a:extLst>
              <a:ext uri="{FF2B5EF4-FFF2-40B4-BE49-F238E27FC236}">
                <a16:creationId xmlns:a16="http://schemas.microsoft.com/office/drawing/2014/main" id="{5C6047F4-987D-427E-A273-F313E5C004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0" y="3066312"/>
            <a:ext cx="1676403" cy="835154"/>
          </a:xfrm>
          <a:prstGeom prst="rect">
            <a:avLst/>
          </a:prstGeom>
          <a:effectLst>
            <a:innerShdw blurRad="63500" dist="50800" dir="5400000">
              <a:prstClr val="black">
                <a:alpha val="50000"/>
              </a:prstClr>
            </a:innerShdw>
          </a:effectLst>
        </p:spPr>
      </p:pic>
      <p:pic>
        <p:nvPicPr>
          <p:cNvPr id="34" name="Picture 33">
            <a:extLst>
              <a:ext uri="{FF2B5EF4-FFF2-40B4-BE49-F238E27FC236}">
                <a16:creationId xmlns:a16="http://schemas.microsoft.com/office/drawing/2014/main" id="{D40530E8-25FA-43EE-BD9B-3C69DD112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25622" y="2794225"/>
            <a:ext cx="2430225" cy="1385383"/>
          </a:xfrm>
          <a:prstGeom prst="rect">
            <a:avLst/>
          </a:prstGeom>
          <a:effectLst>
            <a:innerShdw blurRad="63500" dist="50800" dir="5400000">
              <a:prstClr val="black">
                <a:alpha val="50000"/>
              </a:prstClr>
            </a:innerShdw>
          </a:effectLst>
        </p:spPr>
      </p:pic>
    </p:spTree>
    <p:extLst>
      <p:ext uri="{BB962C8B-B14F-4D97-AF65-F5344CB8AC3E}">
        <p14:creationId xmlns:p14="http://schemas.microsoft.com/office/powerpoint/2010/main" val="4040377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6A1C238-8DE7-445D-A827-4AEFD8B4BF0B}"/>
              </a:ext>
            </a:extLst>
          </p:cNvPr>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64126" y="1407234"/>
            <a:ext cx="3537438" cy="3537438"/>
          </a:xfrm>
          <a:prstGeom prst="rect">
            <a:avLst/>
          </a:prstGeom>
          <a:ln>
            <a:noFill/>
          </a:ln>
          <a:effectLst>
            <a:outerShdw blurRad="292100" dist="139700" dir="2700000" algn="tl" rotWithShape="0">
              <a:srgbClr val="333333">
                <a:alpha val="65000"/>
              </a:srgbClr>
            </a:outerShdw>
          </a:effectLst>
        </p:spPr>
      </p:pic>
      <p:sp>
        <p:nvSpPr>
          <p:cNvPr id="18" name="Arc 17">
            <a:extLst>
              <a:ext uri="{FF2B5EF4-FFF2-40B4-BE49-F238E27FC236}">
                <a16:creationId xmlns:a16="http://schemas.microsoft.com/office/drawing/2014/main" id="{355F0840-05B4-4C28-B58E-1FB693740CD5}"/>
              </a:ext>
            </a:extLst>
          </p:cNvPr>
          <p:cNvSpPr/>
          <p:nvPr/>
        </p:nvSpPr>
        <p:spPr>
          <a:xfrm>
            <a:off x="-1387490" y="866690"/>
            <a:ext cx="4663440" cy="4846320"/>
          </a:xfrm>
          <a:prstGeom prst="arc">
            <a:avLst>
              <a:gd name="adj1" fmla="val 16253403"/>
              <a:gd name="adj2" fmla="val 5441267"/>
            </a:avLst>
          </a:prstGeom>
          <a:ln w="9525" cap="flat" cmpd="sng" algn="ctr">
            <a:solidFill>
              <a:srgbClr val="00206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sp>
        <p:nvSpPr>
          <p:cNvPr id="19" name="Flowchart: Connector 18">
            <a:extLst>
              <a:ext uri="{FF2B5EF4-FFF2-40B4-BE49-F238E27FC236}">
                <a16:creationId xmlns:a16="http://schemas.microsoft.com/office/drawing/2014/main" id="{278120F4-1814-472C-8005-3CD1DD5C0FE5}"/>
              </a:ext>
            </a:extLst>
          </p:cNvPr>
          <p:cNvSpPr/>
          <p:nvPr/>
        </p:nvSpPr>
        <p:spPr>
          <a:xfrm>
            <a:off x="2215585" y="1207895"/>
            <a:ext cx="302150" cy="313236"/>
          </a:xfrm>
          <a:prstGeom prst="flowChartConnector">
            <a:avLst/>
          </a:prstGeom>
          <a:ln>
            <a:solidFill>
              <a:schemeClr val="bg1"/>
            </a:solidFill>
          </a:ln>
          <a:effectLst>
            <a:innerShdw blurRad="63500" dist="50800" dir="27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p:sp>
        <p:nvSpPr>
          <p:cNvPr id="20" name="Flowchart: Connector 19">
            <a:extLst>
              <a:ext uri="{FF2B5EF4-FFF2-40B4-BE49-F238E27FC236}">
                <a16:creationId xmlns:a16="http://schemas.microsoft.com/office/drawing/2014/main" id="{852B85B4-7D88-4F18-A546-0BA2F2D7D076}"/>
              </a:ext>
            </a:extLst>
          </p:cNvPr>
          <p:cNvSpPr/>
          <p:nvPr/>
        </p:nvSpPr>
        <p:spPr>
          <a:xfrm>
            <a:off x="3009936" y="2324316"/>
            <a:ext cx="302150" cy="313236"/>
          </a:xfrm>
          <a:prstGeom prst="flowChartConnector">
            <a:avLst/>
          </a:prstGeom>
          <a:solidFill>
            <a:srgbClr val="CC0000"/>
          </a:solidFill>
          <a:ln>
            <a:solidFill>
              <a:schemeClr val="bg1"/>
            </a:solidFill>
          </a:ln>
          <a:effectLst>
            <a:innerShdw blurRad="63500" dist="50800" dir="27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p:sp>
        <p:nvSpPr>
          <p:cNvPr id="21" name="Flowchart: Connector 20">
            <a:extLst>
              <a:ext uri="{FF2B5EF4-FFF2-40B4-BE49-F238E27FC236}">
                <a16:creationId xmlns:a16="http://schemas.microsoft.com/office/drawing/2014/main" id="{5AF15CA0-4466-4A4F-AE3B-47650B9791B9}"/>
              </a:ext>
            </a:extLst>
          </p:cNvPr>
          <p:cNvSpPr/>
          <p:nvPr/>
        </p:nvSpPr>
        <p:spPr>
          <a:xfrm>
            <a:off x="2973800" y="3942125"/>
            <a:ext cx="302150" cy="313236"/>
          </a:xfrm>
          <a:prstGeom prst="flowChartConnector">
            <a:avLst/>
          </a:prstGeom>
          <a:solidFill>
            <a:srgbClr val="7030A0"/>
          </a:solidFill>
          <a:ln>
            <a:solidFill>
              <a:schemeClr val="bg1"/>
            </a:solidFill>
          </a:ln>
          <a:effectLst>
            <a:innerShdw blurRad="63500" dist="50800" dir="27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2" name="Flowchart: Connector 21">
            <a:extLst>
              <a:ext uri="{FF2B5EF4-FFF2-40B4-BE49-F238E27FC236}">
                <a16:creationId xmlns:a16="http://schemas.microsoft.com/office/drawing/2014/main" id="{BF1D3E5C-AFE3-412B-9614-5BE3B7EAB82F}"/>
              </a:ext>
            </a:extLst>
          </p:cNvPr>
          <p:cNvSpPr/>
          <p:nvPr/>
        </p:nvSpPr>
        <p:spPr>
          <a:xfrm>
            <a:off x="2215585" y="5047981"/>
            <a:ext cx="302150" cy="313236"/>
          </a:xfrm>
          <a:prstGeom prst="flowChartConnector">
            <a:avLst/>
          </a:prstGeom>
          <a:solidFill>
            <a:srgbClr val="002060"/>
          </a:solidFill>
          <a:ln>
            <a:solidFill>
              <a:schemeClr val="bg1"/>
            </a:solidFill>
          </a:ln>
          <a:effectLst>
            <a:innerShdw blurRad="63500" dist="50800" dir="27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Flowchart: Connector 22">
            <a:extLst>
              <a:ext uri="{FF2B5EF4-FFF2-40B4-BE49-F238E27FC236}">
                <a16:creationId xmlns:a16="http://schemas.microsoft.com/office/drawing/2014/main" id="{4FDDE2CA-17F4-4E3A-A93D-D437F01463DA}"/>
              </a:ext>
            </a:extLst>
          </p:cNvPr>
          <p:cNvSpPr/>
          <p:nvPr/>
        </p:nvSpPr>
        <p:spPr>
          <a:xfrm>
            <a:off x="1153518" y="5485216"/>
            <a:ext cx="302150" cy="313236"/>
          </a:xfrm>
          <a:prstGeom prst="flowChartConnector">
            <a:avLst/>
          </a:prstGeom>
          <a:solidFill>
            <a:schemeClr val="accent1">
              <a:lumMod val="60000"/>
              <a:lumOff val="40000"/>
            </a:schemeClr>
          </a:solidFill>
          <a:ln>
            <a:solidFill>
              <a:schemeClr val="bg1"/>
            </a:solidFill>
          </a:ln>
          <a:effectLst>
            <a:innerShdw blurRad="63500" dist="50800" dir="27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36261E2B-43B9-435D-BC17-5455D70638BA}"/>
              </a:ext>
            </a:extLst>
          </p:cNvPr>
          <p:cNvSpPr txBox="1"/>
          <p:nvPr/>
        </p:nvSpPr>
        <p:spPr>
          <a:xfrm>
            <a:off x="4913530" y="2156843"/>
            <a:ext cx="3033345"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Bebas Neue" panose="020B0606020202050201" pitchFamily="34" charset="0"/>
              </a:rPr>
              <a:t>PERSONAL</a:t>
            </a:r>
          </a:p>
        </p:txBody>
      </p:sp>
      <p:sp>
        <p:nvSpPr>
          <p:cNvPr id="25" name="TextBox 24">
            <a:extLst>
              <a:ext uri="{FF2B5EF4-FFF2-40B4-BE49-F238E27FC236}">
                <a16:creationId xmlns:a16="http://schemas.microsoft.com/office/drawing/2014/main" id="{EC107138-8EE8-412F-AA06-A6A2BF7F79D3}"/>
              </a:ext>
            </a:extLst>
          </p:cNvPr>
          <p:cNvSpPr txBox="1"/>
          <p:nvPr/>
        </p:nvSpPr>
        <p:spPr>
          <a:xfrm>
            <a:off x="4957541" y="3835128"/>
            <a:ext cx="3033345"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Bebas Neue" panose="020B0606020202050201" pitchFamily="34" charset="0"/>
              </a:rPr>
              <a:t>Professional</a:t>
            </a:r>
          </a:p>
        </p:txBody>
      </p:sp>
      <p:sp>
        <p:nvSpPr>
          <p:cNvPr id="26" name="TextBox 25">
            <a:extLst>
              <a:ext uri="{FF2B5EF4-FFF2-40B4-BE49-F238E27FC236}">
                <a16:creationId xmlns:a16="http://schemas.microsoft.com/office/drawing/2014/main" id="{A09BA174-7771-4AE0-8058-78A00F63877F}"/>
              </a:ext>
            </a:extLst>
          </p:cNvPr>
          <p:cNvSpPr txBox="1"/>
          <p:nvPr/>
        </p:nvSpPr>
        <p:spPr>
          <a:xfrm>
            <a:off x="4378137" y="1017806"/>
            <a:ext cx="3033345"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Bebas Neue" panose="020B0606020202050201" pitchFamily="34" charset="0"/>
              </a:rPr>
              <a:t>ACADEMIC</a:t>
            </a:r>
          </a:p>
        </p:txBody>
      </p:sp>
      <p:sp>
        <p:nvSpPr>
          <p:cNvPr id="27" name="TextBox 26">
            <a:extLst>
              <a:ext uri="{FF2B5EF4-FFF2-40B4-BE49-F238E27FC236}">
                <a16:creationId xmlns:a16="http://schemas.microsoft.com/office/drawing/2014/main" id="{9549CDA0-349E-42B8-A846-7C05D1AA30CB}"/>
              </a:ext>
            </a:extLst>
          </p:cNvPr>
          <p:cNvSpPr txBox="1"/>
          <p:nvPr/>
        </p:nvSpPr>
        <p:spPr>
          <a:xfrm>
            <a:off x="4225547" y="4936611"/>
            <a:ext cx="1284001"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Bebas Neue" panose="020B0606020202050201" pitchFamily="34" charset="0"/>
              </a:rPr>
              <a:t>SOCIAL</a:t>
            </a:r>
          </a:p>
        </p:txBody>
      </p:sp>
      <p:sp>
        <p:nvSpPr>
          <p:cNvPr id="30" name="Rectangle 29">
            <a:extLst>
              <a:ext uri="{FF2B5EF4-FFF2-40B4-BE49-F238E27FC236}">
                <a16:creationId xmlns:a16="http://schemas.microsoft.com/office/drawing/2014/main" id="{6E731181-F1A1-43B5-B710-EC08A92A5942}"/>
              </a:ext>
            </a:extLst>
          </p:cNvPr>
          <p:cNvSpPr/>
          <p:nvPr/>
        </p:nvSpPr>
        <p:spPr>
          <a:xfrm>
            <a:off x="6589483" y="15440"/>
            <a:ext cx="5576566" cy="1255871"/>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a:extLst>
              <a:ext uri="{FF2B5EF4-FFF2-40B4-BE49-F238E27FC236}">
                <a16:creationId xmlns:a16="http://schemas.microsoft.com/office/drawing/2014/main" id="{89A52896-C6DF-4E52-BC41-B0A604864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5041" y="2118527"/>
            <a:ext cx="732353" cy="729928"/>
          </a:xfrm>
          <a:prstGeom prst="ellipse">
            <a:avLst/>
          </a:prstGeom>
          <a:ln w="19050" cap="rnd">
            <a:solidFill>
              <a:srgbClr val="7030A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34" name="Straight Connector 33">
            <a:extLst>
              <a:ext uri="{FF2B5EF4-FFF2-40B4-BE49-F238E27FC236}">
                <a16:creationId xmlns:a16="http://schemas.microsoft.com/office/drawing/2014/main" id="{989657F8-4C0E-42CB-A25B-1A3B521172DD}"/>
              </a:ext>
            </a:extLst>
          </p:cNvPr>
          <p:cNvCxnSpPr>
            <a:stCxn id="21" idx="6"/>
            <a:endCxn id="21" idx="6"/>
          </p:cNvCxnSpPr>
          <p:nvPr/>
        </p:nvCxnSpPr>
        <p:spPr>
          <a:xfrm>
            <a:off x="3275950" y="4098743"/>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1C90CD6-E615-49C9-B261-B3FE62B1F856}"/>
              </a:ext>
            </a:extLst>
          </p:cNvPr>
          <p:cNvCxnSpPr>
            <a:cxnSpLocks/>
            <a:stCxn id="21" idx="6"/>
            <a:endCxn id="47" idx="2"/>
          </p:cNvCxnSpPr>
          <p:nvPr/>
        </p:nvCxnSpPr>
        <p:spPr>
          <a:xfrm>
            <a:off x="3275950" y="4098743"/>
            <a:ext cx="865215" cy="6582"/>
          </a:xfrm>
          <a:prstGeom prst="line">
            <a:avLst/>
          </a:prstGeom>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F46F3E0A-5A3A-4DE5-9451-C5D9609B4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5661" y="4904652"/>
            <a:ext cx="731105" cy="656518"/>
          </a:xfrm>
          <a:prstGeom prst="ellipse">
            <a:avLst/>
          </a:prstGeom>
          <a:ln w="19050" cap="rnd">
            <a:solidFill>
              <a:srgbClr val="00206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44" name="Straight Connector 43">
            <a:extLst>
              <a:ext uri="{FF2B5EF4-FFF2-40B4-BE49-F238E27FC236}">
                <a16:creationId xmlns:a16="http://schemas.microsoft.com/office/drawing/2014/main" id="{FAA1029E-2BE7-45AE-BE3E-D0515F2C95B7}"/>
              </a:ext>
            </a:extLst>
          </p:cNvPr>
          <p:cNvCxnSpPr>
            <a:cxnSpLocks/>
            <a:endCxn id="40" idx="2"/>
          </p:cNvCxnSpPr>
          <p:nvPr/>
        </p:nvCxnSpPr>
        <p:spPr>
          <a:xfrm>
            <a:off x="2522196" y="5225791"/>
            <a:ext cx="923465" cy="7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9E5173E-16D0-44DF-9A1B-5B4BE7A88AF9}"/>
              </a:ext>
            </a:extLst>
          </p:cNvPr>
          <p:cNvCxnSpPr>
            <a:cxnSpLocks/>
            <a:stCxn id="20" idx="6"/>
            <a:endCxn id="32" idx="2"/>
          </p:cNvCxnSpPr>
          <p:nvPr/>
        </p:nvCxnSpPr>
        <p:spPr>
          <a:xfrm>
            <a:off x="3312086" y="2480934"/>
            <a:ext cx="832955" cy="2557"/>
          </a:xfrm>
          <a:prstGeom prst="line">
            <a:avLst/>
          </a:prstGeom>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05E64062-71BD-46F1-8AAE-132C398194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1165" y="3722680"/>
            <a:ext cx="765289" cy="765289"/>
          </a:xfrm>
          <a:prstGeom prst="ellipse">
            <a:avLst/>
          </a:prstGeom>
          <a:ln w="1905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48" name="Straight Connector 47">
            <a:extLst>
              <a:ext uri="{FF2B5EF4-FFF2-40B4-BE49-F238E27FC236}">
                <a16:creationId xmlns:a16="http://schemas.microsoft.com/office/drawing/2014/main" id="{AB284493-649E-47FA-B5C3-23B61694DDC4}"/>
              </a:ext>
            </a:extLst>
          </p:cNvPr>
          <p:cNvCxnSpPr>
            <a:cxnSpLocks/>
            <a:endCxn id="50" idx="2"/>
          </p:cNvCxnSpPr>
          <p:nvPr/>
        </p:nvCxnSpPr>
        <p:spPr>
          <a:xfrm>
            <a:off x="2522196" y="1352692"/>
            <a:ext cx="975481" cy="11791"/>
          </a:xfrm>
          <a:prstGeom prst="line">
            <a:avLst/>
          </a:prstGeom>
        </p:spPr>
        <p:style>
          <a:lnRef idx="1">
            <a:schemeClr val="accent1"/>
          </a:lnRef>
          <a:fillRef idx="0">
            <a:schemeClr val="accent1"/>
          </a:fillRef>
          <a:effectRef idx="0">
            <a:schemeClr val="accent1"/>
          </a:effectRef>
          <a:fontRef idx="minor">
            <a:schemeClr val="tx1"/>
          </a:fontRef>
        </p:style>
      </p:cxnSp>
      <p:pic>
        <p:nvPicPr>
          <p:cNvPr id="50" name="Picture 49">
            <a:extLst>
              <a:ext uri="{FF2B5EF4-FFF2-40B4-BE49-F238E27FC236}">
                <a16:creationId xmlns:a16="http://schemas.microsoft.com/office/drawing/2014/main" id="{9282318E-979A-4D40-A488-8C3F07B048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97677" y="924253"/>
            <a:ext cx="880460" cy="880460"/>
          </a:xfrm>
          <a:prstGeom prst="ellipse">
            <a:avLst/>
          </a:prstGeom>
          <a:ln w="19050" cap="rnd">
            <a:solidFill>
              <a:srgbClr val="FFC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1" name="TextBox 50">
            <a:extLst>
              <a:ext uri="{FF2B5EF4-FFF2-40B4-BE49-F238E27FC236}">
                <a16:creationId xmlns:a16="http://schemas.microsoft.com/office/drawing/2014/main" id="{2120C9C5-946A-486D-8108-08CDCBE1A116}"/>
              </a:ext>
            </a:extLst>
          </p:cNvPr>
          <p:cNvSpPr txBox="1"/>
          <p:nvPr/>
        </p:nvSpPr>
        <p:spPr>
          <a:xfrm>
            <a:off x="6798690" y="226163"/>
            <a:ext cx="5298831" cy="923330"/>
          </a:xfrm>
          <a:prstGeom prst="rect">
            <a:avLst/>
          </a:prstGeom>
          <a:noFill/>
        </p:spPr>
        <p:txBody>
          <a:bodyPr wrap="square" rtlCol="0">
            <a:spAutoFit/>
          </a:bodyPr>
          <a:lstStyle/>
          <a:p>
            <a:pPr algn="ctr"/>
            <a:r>
              <a:rPr lang="en-US" sz="5400" spc="300" dirty="0">
                <a:solidFill>
                  <a:srgbClr val="002060"/>
                </a:solidFill>
                <a:effectLst>
                  <a:outerShdw blurRad="38100" dist="38100" dir="2700000" algn="tl">
                    <a:srgbClr val="000000">
                      <a:alpha val="43137"/>
                    </a:srgbClr>
                  </a:outerShdw>
                </a:effectLst>
                <a:latin typeface="Bebas Neue" panose="020B0606020202050201" pitchFamily="34" charset="0"/>
              </a:rPr>
              <a:t>APPS DEVELOPMENT</a:t>
            </a:r>
          </a:p>
        </p:txBody>
      </p:sp>
      <p:sp>
        <p:nvSpPr>
          <p:cNvPr id="52" name="TextBox 51">
            <a:extLst>
              <a:ext uri="{FF2B5EF4-FFF2-40B4-BE49-F238E27FC236}">
                <a16:creationId xmlns:a16="http://schemas.microsoft.com/office/drawing/2014/main" id="{EA296A52-0FFE-468D-98F8-2A43774CFC68}"/>
              </a:ext>
            </a:extLst>
          </p:cNvPr>
          <p:cNvSpPr txBox="1"/>
          <p:nvPr/>
        </p:nvSpPr>
        <p:spPr>
          <a:xfrm>
            <a:off x="7250829" y="2433365"/>
            <a:ext cx="4807982" cy="2431435"/>
          </a:xfrm>
          <a:prstGeom prst="rect">
            <a:avLst/>
          </a:prstGeom>
          <a:noFill/>
        </p:spPr>
        <p:txBody>
          <a:bodyPr wrap="square" rtlCol="0">
            <a:spAutoFit/>
          </a:bodyPr>
          <a:lstStyle/>
          <a:p>
            <a:pPr marL="571500" indent="-571500">
              <a:buFont typeface="Arial" panose="020B0604020202020204" pitchFamily="34" charset="0"/>
              <a:buChar char="•"/>
            </a:pPr>
            <a:r>
              <a:rPr lang="en-US" sz="3800" dirty="0">
                <a:latin typeface="Arial Narrow" panose="020B0606020202030204" pitchFamily="34" charset="0"/>
                <a:cs typeface="BrowalliaUPC" panose="020B0604020202020204" pitchFamily="34" charset="-34"/>
              </a:rPr>
              <a:t>Categories for which AIMHigh members will be tracked for improvement.</a:t>
            </a:r>
          </a:p>
        </p:txBody>
      </p:sp>
      <p:sp>
        <p:nvSpPr>
          <p:cNvPr id="54" name="TextBox 53">
            <a:extLst>
              <a:ext uri="{FF2B5EF4-FFF2-40B4-BE49-F238E27FC236}">
                <a16:creationId xmlns:a16="http://schemas.microsoft.com/office/drawing/2014/main" id="{73250EB7-302C-4A64-9C24-25C50FD23E17}"/>
              </a:ext>
            </a:extLst>
          </p:cNvPr>
          <p:cNvSpPr txBox="1"/>
          <p:nvPr/>
        </p:nvSpPr>
        <p:spPr>
          <a:xfrm>
            <a:off x="1655909" y="5614237"/>
            <a:ext cx="1913768" cy="584775"/>
          </a:xfrm>
          <a:prstGeom prst="rect">
            <a:avLst/>
          </a:prstGeom>
          <a:noFill/>
        </p:spPr>
        <p:txBody>
          <a:bodyPr wrap="square" rtlCol="0">
            <a:spAutoFit/>
          </a:bodyPr>
          <a:lstStyle/>
          <a:p>
            <a:r>
              <a:rPr lang="en-US" sz="3200" dirty="0">
                <a:effectLst>
                  <a:outerShdw blurRad="38100" dist="38100" dir="2700000" algn="tl">
                    <a:srgbClr val="000000">
                      <a:alpha val="43137"/>
                    </a:srgbClr>
                  </a:outerShdw>
                </a:effectLst>
                <a:latin typeface="Bebas Neue" panose="020B0606020202050201" pitchFamily="34" charset="0"/>
              </a:rPr>
              <a:t>outcomes</a:t>
            </a:r>
          </a:p>
        </p:txBody>
      </p:sp>
    </p:spTree>
    <p:extLst>
      <p:ext uri="{BB962C8B-B14F-4D97-AF65-F5344CB8AC3E}">
        <p14:creationId xmlns:p14="http://schemas.microsoft.com/office/powerpoint/2010/main" val="870341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98045"/>
            <a:ext cx="1101795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368299" y="298045"/>
            <a:ext cx="6459415" cy="1325563"/>
          </a:xfrm>
        </p:spPr>
        <p:txBody>
          <a:bodyPr>
            <a:normAutofit/>
          </a:bodyPr>
          <a:lstStyle/>
          <a:p>
            <a:r>
              <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rPr>
              <a:t>Academic skills:</a:t>
            </a:r>
          </a:p>
        </p:txBody>
      </p:sp>
      <p:sp>
        <p:nvSpPr>
          <p:cNvPr id="5" name="Rectangle 4">
            <a:extLst>
              <a:ext uri="{FF2B5EF4-FFF2-40B4-BE49-F238E27FC236}">
                <a16:creationId xmlns:a16="http://schemas.microsoft.com/office/drawing/2014/main" id="{805466AF-F404-4481-90E4-8A1AF3D92B8D}"/>
              </a:ext>
            </a:extLst>
          </p:cNvPr>
          <p:cNvSpPr/>
          <p:nvPr/>
        </p:nvSpPr>
        <p:spPr>
          <a:xfrm>
            <a:off x="225778" y="522480"/>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pic>
        <p:nvPicPr>
          <p:cNvPr id="9" name="Picture 8">
            <a:extLst>
              <a:ext uri="{FF2B5EF4-FFF2-40B4-BE49-F238E27FC236}">
                <a16:creationId xmlns:a16="http://schemas.microsoft.com/office/drawing/2014/main" id="{C74E8DB7-5FF3-4826-ABC6-96F371652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7308" y="0"/>
            <a:ext cx="2154115" cy="2154115"/>
          </a:xfrm>
          <a:prstGeom prst="rect">
            <a:avLst/>
          </a:prstGeom>
        </p:spPr>
      </p:pic>
      <p:sp>
        <p:nvSpPr>
          <p:cNvPr id="10" name="TextBox 9">
            <a:extLst>
              <a:ext uri="{FF2B5EF4-FFF2-40B4-BE49-F238E27FC236}">
                <a16:creationId xmlns:a16="http://schemas.microsoft.com/office/drawing/2014/main" id="{53DC8E00-BE39-4431-9234-A2ABA0135D60}"/>
              </a:ext>
            </a:extLst>
          </p:cNvPr>
          <p:cNvSpPr txBox="1"/>
          <p:nvPr/>
        </p:nvSpPr>
        <p:spPr>
          <a:xfrm>
            <a:off x="75818" y="1998134"/>
            <a:ext cx="9196917" cy="1200329"/>
          </a:xfrm>
          <a:prstGeom prst="rect">
            <a:avLst/>
          </a:prstGeom>
          <a:noFill/>
        </p:spPr>
        <p:txBody>
          <a:bodyPr wrap="square" rtlCol="0">
            <a:spAutoFit/>
          </a:bodyPr>
          <a:lstStyle/>
          <a:p>
            <a:pPr algn="just"/>
            <a:r>
              <a:rPr lang="en-US" sz="2400" dirty="0">
                <a:latin typeface="Arial Narrow" panose="020B0606020202030204" pitchFamily="34" charset="0"/>
              </a:rPr>
              <a:t>A collection of study habits and learning strategies that students need to succeed in an educational setting. (i.e. Reading, Writing, Research, Math, Test taking, Study strategies etc.)</a:t>
            </a:r>
          </a:p>
        </p:txBody>
      </p:sp>
      <p:sp>
        <p:nvSpPr>
          <p:cNvPr id="11" name="Rectangle 10">
            <a:extLst>
              <a:ext uri="{FF2B5EF4-FFF2-40B4-BE49-F238E27FC236}">
                <a16:creationId xmlns:a16="http://schemas.microsoft.com/office/drawing/2014/main" id="{7A7ED1D0-12A6-4049-8152-336632DC5263}"/>
              </a:ext>
            </a:extLst>
          </p:cNvPr>
          <p:cNvSpPr/>
          <p:nvPr/>
        </p:nvSpPr>
        <p:spPr>
          <a:xfrm>
            <a:off x="0" y="3674775"/>
            <a:ext cx="11017956"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ABC1729D-DF62-498A-B5D0-18177FA12674}"/>
              </a:ext>
            </a:extLst>
          </p:cNvPr>
          <p:cNvSpPr txBox="1">
            <a:spLocks/>
          </p:cNvSpPr>
          <p:nvPr/>
        </p:nvSpPr>
        <p:spPr>
          <a:xfrm>
            <a:off x="368299" y="3674775"/>
            <a:ext cx="645941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rPr>
              <a:t>Life skills:</a:t>
            </a:r>
          </a:p>
        </p:txBody>
      </p:sp>
      <p:sp>
        <p:nvSpPr>
          <p:cNvPr id="13" name="Rectangle 12">
            <a:extLst>
              <a:ext uri="{FF2B5EF4-FFF2-40B4-BE49-F238E27FC236}">
                <a16:creationId xmlns:a16="http://schemas.microsoft.com/office/drawing/2014/main" id="{ECD12243-2B1F-4358-A797-9A1C9B9CD9AF}"/>
              </a:ext>
            </a:extLst>
          </p:cNvPr>
          <p:cNvSpPr/>
          <p:nvPr/>
        </p:nvSpPr>
        <p:spPr>
          <a:xfrm>
            <a:off x="225778" y="3880645"/>
            <a:ext cx="8543192"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4" name="TextBox 13">
            <a:extLst>
              <a:ext uri="{FF2B5EF4-FFF2-40B4-BE49-F238E27FC236}">
                <a16:creationId xmlns:a16="http://schemas.microsoft.com/office/drawing/2014/main" id="{E52A9BD5-0A7C-460C-9401-74D28D2BD535}"/>
              </a:ext>
            </a:extLst>
          </p:cNvPr>
          <p:cNvSpPr txBox="1"/>
          <p:nvPr/>
        </p:nvSpPr>
        <p:spPr>
          <a:xfrm>
            <a:off x="75819" y="5201063"/>
            <a:ext cx="9305248" cy="1200329"/>
          </a:xfrm>
          <a:prstGeom prst="rect">
            <a:avLst/>
          </a:prstGeom>
          <a:noFill/>
        </p:spPr>
        <p:txBody>
          <a:bodyPr wrap="square" rtlCol="0">
            <a:spAutoFit/>
          </a:bodyPr>
          <a:lstStyle/>
          <a:p>
            <a:pPr algn="just"/>
            <a:r>
              <a:rPr lang="en-US" sz="2400" dirty="0">
                <a:latin typeface="Arial Narrow" panose="020B0606020202030204" pitchFamily="34" charset="0"/>
              </a:rPr>
              <a:t>The abilities for adaptive and positive behavior that enables students to deal effectively with the demands and challenges of everyday life. (i.e. Communication, Literacy, Decision Making, Planning, Time Management, Problem solving etc. </a:t>
            </a:r>
          </a:p>
        </p:txBody>
      </p:sp>
      <p:pic>
        <p:nvPicPr>
          <p:cNvPr id="16" name="Picture 15">
            <a:extLst>
              <a:ext uri="{FF2B5EF4-FFF2-40B4-BE49-F238E27FC236}">
                <a16:creationId xmlns:a16="http://schemas.microsoft.com/office/drawing/2014/main" id="{731399F4-3DA5-46D9-94F9-00F89055C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5256" y="3016519"/>
            <a:ext cx="1934151" cy="1895468"/>
          </a:xfrm>
          <a:prstGeom prst="rect">
            <a:avLst/>
          </a:prstGeom>
          <a:effectLst>
            <a:innerShdw blurRad="63500" dist="50800">
              <a:prstClr val="black">
                <a:alpha val="50000"/>
              </a:prstClr>
            </a:innerShdw>
          </a:effectLst>
        </p:spPr>
      </p:pic>
    </p:spTree>
    <p:extLst>
      <p:ext uri="{BB962C8B-B14F-4D97-AF65-F5344CB8AC3E}">
        <p14:creationId xmlns:p14="http://schemas.microsoft.com/office/powerpoint/2010/main" val="4285757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Class discussion:</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674076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26022" y="1823441"/>
            <a:ext cx="10858500" cy="1015663"/>
          </a:xfrm>
          <a:prstGeom prst="rect">
            <a:avLst/>
          </a:prstGeom>
          <a:noFill/>
        </p:spPr>
        <p:txBody>
          <a:bodyPr wrap="square" rtlCol="0">
            <a:spAutoFit/>
          </a:bodyPr>
          <a:lstStyle/>
          <a:p>
            <a:pPr marL="342900" indent="-342900">
              <a:buFont typeface="+mj-lt"/>
              <a:buAutoNum type="arabicPeriod"/>
            </a:pPr>
            <a:r>
              <a:rPr lang="en-US" sz="2000" dirty="0">
                <a:latin typeface="Arial Narrow" panose="020B0606020202030204" pitchFamily="34" charset="0"/>
              </a:rPr>
              <a:t>Do students believe that participating in extracurricular activities will increase their likelihood of being successful in academic and life endeavors?</a:t>
            </a: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8" name="TextBox 7">
            <a:extLst>
              <a:ext uri="{FF2B5EF4-FFF2-40B4-BE49-F238E27FC236}">
                <a16:creationId xmlns:a16="http://schemas.microsoft.com/office/drawing/2014/main" id="{13A5C4C3-482C-476C-A3BF-A780DBDE844E}"/>
              </a:ext>
            </a:extLst>
          </p:cNvPr>
          <p:cNvSpPr txBox="1"/>
          <p:nvPr/>
        </p:nvSpPr>
        <p:spPr>
          <a:xfrm>
            <a:off x="187569" y="3614147"/>
            <a:ext cx="10858500" cy="707886"/>
          </a:xfrm>
          <a:prstGeom prst="rect">
            <a:avLst/>
          </a:prstGeom>
          <a:noFill/>
        </p:spPr>
        <p:txBody>
          <a:bodyPr wrap="square" rtlCol="0">
            <a:spAutoFit/>
          </a:bodyPr>
          <a:lstStyle/>
          <a:p>
            <a:r>
              <a:rPr lang="en-US" sz="2000" dirty="0">
                <a:latin typeface="Arial Narrow" panose="020B0606020202030204" pitchFamily="34" charset="0"/>
              </a:rPr>
              <a:t>3. Ask students to consider the relationship between doing well academically and achieving success in live. Is there a connection? Is education Important? How does education connect to careers?</a:t>
            </a:r>
            <a:endParaRPr lang="en-US" altLang="en-US" sz="2000" b="1" dirty="0">
              <a:solidFill>
                <a:srgbClr val="85B4D9"/>
              </a:solidFill>
              <a:latin typeface="Arial Narrow" panose="020B0606020202030204" pitchFamily="34" charset="0"/>
              <a:sym typeface="Lora" charset="0"/>
            </a:endParaRPr>
          </a:p>
        </p:txBody>
      </p:sp>
      <p:sp>
        <p:nvSpPr>
          <p:cNvPr id="9" name="TextBox 8">
            <a:extLst>
              <a:ext uri="{FF2B5EF4-FFF2-40B4-BE49-F238E27FC236}">
                <a16:creationId xmlns:a16="http://schemas.microsoft.com/office/drawing/2014/main" id="{2385ABC1-D61D-452D-B4A4-6922D585FB4C}"/>
              </a:ext>
            </a:extLst>
          </p:cNvPr>
          <p:cNvSpPr txBox="1"/>
          <p:nvPr/>
        </p:nvSpPr>
        <p:spPr>
          <a:xfrm>
            <a:off x="187569" y="4629810"/>
            <a:ext cx="10858500" cy="707886"/>
          </a:xfrm>
          <a:prstGeom prst="rect">
            <a:avLst/>
          </a:prstGeom>
          <a:noFill/>
        </p:spPr>
        <p:txBody>
          <a:bodyPr wrap="square" rtlCol="0">
            <a:spAutoFit/>
          </a:bodyPr>
          <a:lstStyle/>
          <a:p>
            <a:r>
              <a:rPr lang="en-US" sz="2000" dirty="0">
                <a:latin typeface="Arial Narrow" panose="020B0606020202030204" pitchFamily="34" charset="0"/>
              </a:rPr>
              <a:t>4. Ask students to describe what APPS mean and why it’s important to Academically Focused and Life Skills Driven. </a:t>
            </a:r>
          </a:p>
          <a:p>
            <a:pPr algn="ctr"/>
            <a:endParaRPr lang="en-US" altLang="en-US" sz="2000" b="1" dirty="0">
              <a:solidFill>
                <a:srgbClr val="85B4D9"/>
              </a:solidFill>
              <a:latin typeface="Avenir Book" charset="0"/>
              <a:sym typeface="Lora" charset="0"/>
            </a:endParaRPr>
          </a:p>
        </p:txBody>
      </p:sp>
      <p:sp>
        <p:nvSpPr>
          <p:cNvPr id="10" name="TextBox 9">
            <a:extLst>
              <a:ext uri="{FF2B5EF4-FFF2-40B4-BE49-F238E27FC236}">
                <a16:creationId xmlns:a16="http://schemas.microsoft.com/office/drawing/2014/main" id="{1E327A7B-4436-4187-97B9-BAC468A722C2}"/>
              </a:ext>
            </a:extLst>
          </p:cNvPr>
          <p:cNvSpPr txBox="1"/>
          <p:nvPr/>
        </p:nvSpPr>
        <p:spPr>
          <a:xfrm>
            <a:off x="187569" y="2698030"/>
            <a:ext cx="11699631" cy="1015663"/>
          </a:xfrm>
          <a:prstGeom prst="rect">
            <a:avLst/>
          </a:prstGeom>
          <a:noFill/>
        </p:spPr>
        <p:txBody>
          <a:bodyPr wrap="square" rtlCol="0">
            <a:spAutoFit/>
          </a:bodyPr>
          <a:lstStyle/>
          <a:p>
            <a:pPr lvl="0"/>
            <a:r>
              <a:rPr lang="en-US" sz="2000" dirty="0">
                <a:latin typeface="Arial Narrow" panose="020B0606020202030204" pitchFamily="34" charset="0"/>
              </a:rPr>
              <a:t>2. How would students explain the factors that distinguish between those who achieve positive outcomes vs. those who have     negative outcomes. </a:t>
            </a:r>
          </a:p>
          <a:p>
            <a:pPr algn="ctr"/>
            <a:endParaRPr lang="en-US" altLang="en-US" sz="2000" b="1" dirty="0">
              <a:solidFill>
                <a:srgbClr val="85B4D9"/>
              </a:solidFill>
              <a:latin typeface="Avenir Book" charset="0"/>
              <a:sym typeface="Lora" charset="0"/>
            </a:endParaRPr>
          </a:p>
        </p:txBody>
      </p:sp>
      <p:sp>
        <p:nvSpPr>
          <p:cNvPr id="11" name="TextBox 10">
            <a:extLst>
              <a:ext uri="{FF2B5EF4-FFF2-40B4-BE49-F238E27FC236}">
                <a16:creationId xmlns:a16="http://schemas.microsoft.com/office/drawing/2014/main" id="{273A5A47-0763-4079-8D3C-B39D8908807E}"/>
              </a:ext>
            </a:extLst>
          </p:cNvPr>
          <p:cNvSpPr txBox="1"/>
          <p:nvPr/>
        </p:nvSpPr>
        <p:spPr>
          <a:xfrm>
            <a:off x="187569" y="5337696"/>
            <a:ext cx="11145716" cy="1015663"/>
          </a:xfrm>
          <a:prstGeom prst="rect">
            <a:avLst/>
          </a:prstGeom>
          <a:noFill/>
        </p:spPr>
        <p:txBody>
          <a:bodyPr wrap="square" rtlCol="0">
            <a:spAutoFit/>
          </a:bodyPr>
          <a:lstStyle/>
          <a:p>
            <a:r>
              <a:rPr lang="en-US" sz="2000" dirty="0">
                <a:latin typeface="Arial Narrow" panose="020B0606020202030204" pitchFamily="34" charset="0"/>
              </a:rPr>
              <a:t>5. Have students review the AIMHigh Empowerment Affirmation and have them describe in their own words what each stanza of the pledge means to them. </a:t>
            </a:r>
          </a:p>
          <a:p>
            <a:pPr algn="ctr"/>
            <a:endParaRPr lang="en-US" altLang="en-US" sz="2000" b="1" dirty="0">
              <a:solidFill>
                <a:srgbClr val="85B4D9"/>
              </a:solidFill>
              <a:latin typeface="Avenir Book" charset="0"/>
              <a:sym typeface="Lora" charset="0"/>
            </a:endParaRPr>
          </a:p>
        </p:txBody>
      </p:sp>
    </p:spTree>
    <p:extLst>
      <p:ext uri="{BB962C8B-B14F-4D97-AF65-F5344CB8AC3E}">
        <p14:creationId xmlns:p14="http://schemas.microsoft.com/office/powerpoint/2010/main" val="4226003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p:spPr>
        <p:txBody>
          <a:bodyPr>
            <a:normAutofit/>
          </a:bodyPr>
          <a:lstStyle/>
          <a:p>
            <a:r>
              <a:rPr lang="en-US" sz="6600" spc="600" dirty="0">
                <a:solidFill>
                  <a:schemeClr val="bg1"/>
                </a:solidFill>
                <a:effectLst>
                  <a:outerShdw blurRad="38100" dist="38100" dir="2700000" algn="tl">
                    <a:srgbClr val="000000">
                      <a:alpha val="43137"/>
                    </a:srgbClr>
                  </a:outerShdw>
                </a:effectLst>
                <a:latin typeface="Bebas Neue" panose="020B0606020202050201" pitchFamily="34" charset="0"/>
              </a:rPr>
              <a:t>Media resource:</a:t>
            </a:r>
            <a:endParaRPr lang="en-US" sz="6600" spc="3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Rectangle 4">
            <a:extLst>
              <a:ext uri="{FF2B5EF4-FFF2-40B4-BE49-F238E27FC236}">
                <a16:creationId xmlns:a16="http://schemas.microsoft.com/office/drawing/2014/main" id="{805466AF-F404-4481-90E4-8A1AF3D92B8D}"/>
              </a:ext>
            </a:extLst>
          </p:cNvPr>
          <p:cNvSpPr/>
          <p:nvPr/>
        </p:nvSpPr>
        <p:spPr>
          <a:xfrm>
            <a:off x="227134" y="385410"/>
            <a:ext cx="6740769" cy="808892"/>
          </a:xfrm>
          <a:prstGeom prst="rect">
            <a:avLst/>
          </a:prstGeom>
          <a:no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946030" y="2813135"/>
            <a:ext cx="7822223" cy="1046440"/>
          </a:xfrm>
          <a:prstGeom prst="rect">
            <a:avLst/>
          </a:prstGeom>
          <a:noFill/>
        </p:spPr>
        <p:txBody>
          <a:bodyPr wrap="square" rtlCol="0">
            <a:spAutoFit/>
          </a:bodyPr>
          <a:lstStyle/>
          <a:p>
            <a:pPr algn="ctr"/>
            <a:r>
              <a:rPr lang="en-US" sz="2400" dirty="0">
                <a:latin typeface="Arial Narrow" panose="020B0606020202030204" pitchFamily="34" charset="0"/>
              </a:rPr>
              <a:t>Show video testimonial of AIMHigh Students on the College Level:</a:t>
            </a:r>
          </a:p>
          <a:p>
            <a:pPr algn="ctr"/>
            <a:r>
              <a:rPr lang="en-US" b="1" u="sng" dirty="0">
                <a:hlinkClick r:id="rId2"/>
              </a:rPr>
              <a:t>https://youtu.be/YJD9367ym2A</a:t>
            </a:r>
            <a:endParaRPr lang="en-US" dirty="0"/>
          </a:p>
          <a:p>
            <a:pPr algn="ctr"/>
            <a:endParaRPr lang="en-US" altLang="en-US" sz="2000" b="1" dirty="0">
              <a:solidFill>
                <a:srgbClr val="85B4D9"/>
              </a:solidFill>
              <a:latin typeface="Avenir Book" charset="0"/>
              <a:sym typeface="Lora" charset="0"/>
            </a:endParaRPr>
          </a:p>
        </p:txBody>
      </p:sp>
      <p:sp>
        <p:nvSpPr>
          <p:cNvPr id="10" name="TextBox 9">
            <a:extLst>
              <a:ext uri="{FF2B5EF4-FFF2-40B4-BE49-F238E27FC236}">
                <a16:creationId xmlns:a16="http://schemas.microsoft.com/office/drawing/2014/main" id="{1E327A7B-4436-4187-97B9-BAC468A722C2}"/>
              </a:ext>
            </a:extLst>
          </p:cNvPr>
          <p:cNvSpPr txBox="1"/>
          <p:nvPr/>
        </p:nvSpPr>
        <p:spPr>
          <a:xfrm>
            <a:off x="227134" y="4183930"/>
            <a:ext cx="11699631" cy="984885"/>
          </a:xfrm>
          <a:prstGeom prst="rect">
            <a:avLst/>
          </a:prstGeom>
          <a:noFill/>
        </p:spPr>
        <p:txBody>
          <a:bodyPr wrap="square" rtlCol="0">
            <a:spAutoFit/>
          </a:bodyPr>
          <a:lstStyle/>
          <a:p>
            <a:r>
              <a:rPr lang="en-US" b="1" dirty="0">
                <a:effectLst>
                  <a:outerShdw blurRad="38100" dist="38100" dir="2700000" algn="tl">
                    <a:srgbClr val="000000">
                      <a:alpha val="43137"/>
                    </a:srgbClr>
                  </a:outerShdw>
                </a:effectLst>
                <a:latin typeface="Arial Narrow" panose="020B0606020202030204" pitchFamily="34" charset="0"/>
              </a:rPr>
              <a:t>ASSIGNMENT</a:t>
            </a:r>
            <a:r>
              <a:rPr lang="en-US" dirty="0">
                <a:effectLst>
                  <a:outerShdw blurRad="38100" dist="38100" dir="2700000" algn="tl">
                    <a:srgbClr val="000000">
                      <a:alpha val="43137"/>
                    </a:srgbClr>
                  </a:outerShdw>
                </a:effectLst>
                <a:latin typeface="Arial Narrow" panose="020B0606020202030204" pitchFamily="34" charset="0"/>
              </a:rPr>
              <a:t>:  </a:t>
            </a:r>
            <a:r>
              <a:rPr lang="en-US" dirty="0">
                <a:latin typeface="Arial Narrow" panose="020B0606020202030204" pitchFamily="34" charset="0"/>
              </a:rPr>
              <a:t>After viewing the video, ask students to discuss what they like most about what they’ve seen about the AIMHigh Program. Allow them to express what benefits they believe could be gained from participating in such a program.  </a:t>
            </a:r>
          </a:p>
          <a:p>
            <a:pPr algn="ctr"/>
            <a:endParaRPr lang="en-US" altLang="en-US" sz="2000" b="1" dirty="0">
              <a:solidFill>
                <a:srgbClr val="85B4D9"/>
              </a:solidFill>
              <a:latin typeface="Avenir Book" charset="0"/>
              <a:sym typeface="Lora" charset="0"/>
            </a:endParaRPr>
          </a:p>
        </p:txBody>
      </p:sp>
      <p:pic>
        <p:nvPicPr>
          <p:cNvPr id="4" name="Picture 3">
            <a:extLst>
              <a:ext uri="{FF2B5EF4-FFF2-40B4-BE49-F238E27FC236}">
                <a16:creationId xmlns:a16="http://schemas.microsoft.com/office/drawing/2014/main" id="{924B16A2-C2AC-4A98-9394-FAF084532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036" y="5987562"/>
            <a:ext cx="284284" cy="284284"/>
          </a:xfrm>
          <a:prstGeom prst="rect">
            <a:avLst/>
          </a:prstGeom>
          <a:effectLst>
            <a:outerShdw blurRad="50800" dist="38100" dir="16200000" rotWithShape="0">
              <a:prstClr val="black">
                <a:alpha val="40000"/>
              </a:prstClr>
            </a:outerShdw>
          </a:effectLst>
        </p:spPr>
      </p:pic>
      <p:pic>
        <p:nvPicPr>
          <p:cNvPr id="12" name="Picture 11">
            <a:extLst>
              <a:ext uri="{FF2B5EF4-FFF2-40B4-BE49-F238E27FC236}">
                <a16:creationId xmlns:a16="http://schemas.microsoft.com/office/drawing/2014/main" id="{7F09B07D-EBB2-4B65-8E07-88C4AA6D65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815" y="5985856"/>
            <a:ext cx="285990" cy="285990"/>
          </a:xfrm>
          <a:prstGeom prst="rect">
            <a:avLst/>
          </a:prstGeom>
          <a:effectLst>
            <a:outerShdw blurRad="50800" dist="38100" dir="16200000" rotWithShape="0">
              <a:prstClr val="black">
                <a:alpha val="40000"/>
              </a:prstClr>
            </a:outerShdw>
          </a:effectLst>
        </p:spPr>
      </p:pic>
      <p:pic>
        <p:nvPicPr>
          <p:cNvPr id="14" name="Picture 13">
            <a:extLst>
              <a:ext uri="{FF2B5EF4-FFF2-40B4-BE49-F238E27FC236}">
                <a16:creationId xmlns:a16="http://schemas.microsoft.com/office/drawing/2014/main" id="{9C078A61-917A-46ED-AA35-138776211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8300" y="5976207"/>
            <a:ext cx="244229" cy="295639"/>
          </a:xfrm>
          <a:prstGeom prst="rect">
            <a:avLst/>
          </a:prstGeom>
          <a:effectLst>
            <a:outerShdw blurRad="50800" dist="38100" dir="16200000" rotWithShape="0">
              <a:prstClr val="black">
                <a:alpha val="40000"/>
              </a:prstClr>
            </a:outerShdw>
          </a:effectLst>
        </p:spPr>
      </p:pic>
      <p:sp>
        <p:nvSpPr>
          <p:cNvPr id="15" name="TextBox 14">
            <a:extLst>
              <a:ext uri="{FF2B5EF4-FFF2-40B4-BE49-F238E27FC236}">
                <a16:creationId xmlns:a16="http://schemas.microsoft.com/office/drawing/2014/main" id="{640D0546-4D72-40F9-AF73-C40336799907}"/>
              </a:ext>
            </a:extLst>
          </p:cNvPr>
          <p:cNvSpPr txBox="1"/>
          <p:nvPr/>
        </p:nvSpPr>
        <p:spPr>
          <a:xfrm>
            <a:off x="4583110" y="6313805"/>
            <a:ext cx="2057400" cy="369332"/>
          </a:xfrm>
          <a:prstGeom prst="rect">
            <a:avLst/>
          </a:prstGeom>
          <a:noFill/>
        </p:spPr>
        <p:txBody>
          <a:bodyPr wrap="square" rtlCol="0">
            <a:spAutoFit/>
          </a:bodyPr>
          <a:lstStyle/>
          <a:p>
            <a:pPr algn="ctr"/>
            <a:r>
              <a:rPr lang="en-US" dirty="0">
                <a:latin typeface="Bebas Neue" panose="020B0606020202050201" pitchFamily="34" charset="0"/>
              </a:rPr>
              <a:t>Follow us @</a:t>
            </a:r>
            <a:r>
              <a:rPr lang="en-US" dirty="0" err="1">
                <a:latin typeface="Bebas Neue" panose="020B0606020202050201" pitchFamily="34" charset="0"/>
              </a:rPr>
              <a:t>aimhighei</a:t>
            </a:r>
            <a:endParaRPr lang="en-US" dirty="0">
              <a:latin typeface="Bebas Neue" panose="020B0606020202050201" pitchFamily="34" charset="0"/>
            </a:endParaRPr>
          </a:p>
        </p:txBody>
      </p:sp>
    </p:spTree>
    <p:extLst>
      <p:ext uri="{BB962C8B-B14F-4D97-AF65-F5344CB8AC3E}">
        <p14:creationId xmlns:p14="http://schemas.microsoft.com/office/powerpoint/2010/main" val="2244464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TotalTime>
  <Words>709</Words>
  <Application>Microsoft Office PowerPoint</Application>
  <PresentationFormat>Widescreen</PresentationFormat>
  <Paragraphs>86</Paragraphs>
  <Slides>11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游ゴシック</vt:lpstr>
      <vt:lpstr>Arial</vt:lpstr>
      <vt:lpstr>Arial Narrow</vt:lpstr>
      <vt:lpstr>Avenir Book</vt:lpstr>
      <vt:lpstr>Bebas Neue</vt:lpstr>
      <vt:lpstr>BrowalliaUPC</vt:lpstr>
      <vt:lpstr>Calibri</vt:lpstr>
      <vt:lpstr>Calibri Light</vt:lpstr>
      <vt:lpstr>Lora</vt:lpstr>
      <vt:lpstr>Office Theme</vt:lpstr>
      <vt:lpstr> THE AIMHIGH EMPOWERMENT INSTITUTE</vt:lpstr>
      <vt:lpstr>SESSION OBECTIVES:</vt:lpstr>
      <vt:lpstr>Let’s connect</vt:lpstr>
      <vt:lpstr>QUOTE OF THE DAY</vt:lpstr>
      <vt:lpstr>AIMHIGH EMPOWERMENT PROGRAM:</vt:lpstr>
      <vt:lpstr>PowerPoint Presentation</vt:lpstr>
      <vt:lpstr>Academic skills:</vt:lpstr>
      <vt:lpstr>Class discussion:</vt:lpstr>
      <vt:lpstr>Media resource:</vt:lpstr>
      <vt:lpstr>EMPOWERMENT affirmation:</vt:lpstr>
      <vt:lpstr>EMPOWERMENT affirmation: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AIMHIGH empowerment institute</dc:title>
  <dc:creator>Riley Gray</dc:creator>
  <cp:lastModifiedBy>Riley Gray</cp:lastModifiedBy>
  <cp:revision>45</cp:revision>
  <dcterms:created xsi:type="dcterms:W3CDTF">2017-10-09T20:44:42Z</dcterms:created>
  <dcterms:modified xsi:type="dcterms:W3CDTF">2018-09-17T06:15:26Z</dcterms:modified>
</cp:coreProperties>
</file>